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Lst>
  <p:notesMasterIdLst>
    <p:notesMasterId r:id="rId20"/>
  </p:notesMasterIdLst>
  <p:handoutMasterIdLst>
    <p:handoutMasterId r:id="rId21"/>
  </p:handoutMasterIdLst>
  <p:sldIdLst>
    <p:sldId id="315" r:id="rId2"/>
    <p:sldId id="256" r:id="rId3"/>
    <p:sldId id="332" r:id="rId4"/>
    <p:sldId id="339" r:id="rId5"/>
    <p:sldId id="265" r:id="rId6"/>
    <p:sldId id="259" r:id="rId7"/>
    <p:sldId id="328" r:id="rId8"/>
    <p:sldId id="323" r:id="rId9"/>
    <p:sldId id="327" r:id="rId10"/>
    <p:sldId id="278" r:id="rId11"/>
    <p:sldId id="334" r:id="rId12"/>
    <p:sldId id="338" r:id="rId13"/>
    <p:sldId id="320" r:id="rId14"/>
    <p:sldId id="292" r:id="rId15"/>
    <p:sldId id="324" r:id="rId16"/>
    <p:sldId id="317" r:id="rId17"/>
    <p:sldId id="336" r:id="rId18"/>
    <p:sldId id="322" r:id="rId19"/>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Montserrat" pitchFamily="2" charset="77"/>
      <p:regular r:id="rId26"/>
      <p:bold r:id="rId27"/>
      <p:italic r:id="rId28"/>
      <p:boldItalic r:id="rId29"/>
    </p:embeddedFont>
    <p:embeddedFont>
      <p:font typeface="Playfair Display Black" panose="020F0502020204030204" pitchFamily="34" charset="0"/>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5C38"/>
    <a:srgbClr val="FFFBF8"/>
    <a:srgbClr val="FFF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447A1-0C39-4124-B347-CEBF84364F8F}" v="6269" dt="2023-10-12T09:48:50.916"/>
    <p1510:client id="{48F8011E-C6C9-454B-B99D-4F509890ECED}" v="580" dt="2023-10-12T08:52:26.479"/>
    <p1510:client id="{7885E46D-AB8A-E54F-8434-3C9A4C563CC3}" v="598" dt="2023-10-12T16:08:15.756"/>
    <p1510:client id="{7FF8054B-5157-448D-B109-2878AA5D9515}" v="4" dt="2023-10-11T16:14:40.986"/>
    <p1510:client id="{9495514B-79EC-A74F-843A-6C13CAB92DF5}" v="4199" dt="2023-10-12T13:15:50.067"/>
    <p1510:client id="{BC9D2E42-F52B-4E8B-A0A8-18F1375100A5}" v="14" dt="2023-10-11T16:29:19.204"/>
    <p1510:client id="{C5261046-B287-4174-BFE2-10DB7845CB18}" v="646" dt="2023-10-12T13:14:49.270"/>
  </p1510:revLst>
</p1510:revInfo>
</file>

<file path=ppt/tableStyles.xml><?xml version="1.0" encoding="utf-8"?>
<a:tblStyleLst xmlns:a="http://schemas.openxmlformats.org/drawingml/2006/main" def="{6A4B1A42-8BD2-4FBB-89E5-EFEE815A1FD7}">
  <a:tblStyle styleId="{6A4B1A42-8BD2-4FBB-89E5-EFEE815A1F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61"/>
  </p:normalViewPr>
  <p:slideViewPr>
    <p:cSldViewPr snapToGrid="0">
      <p:cViewPr varScale="1">
        <p:scale>
          <a:sx n="141" d="100"/>
          <a:sy n="141" d="100"/>
        </p:scale>
        <p:origin x="704" y="184"/>
      </p:cViewPr>
      <p:guideLst>
        <p:guide orient="horz" pos="100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handoutMaster" Target="handoutMasters/handout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B221C7-BCB0-4096-B18F-04A480F2054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SG"/>
        </a:p>
      </dgm:t>
    </dgm:pt>
    <dgm:pt modelId="{89AA2F63-9103-4BE2-BF2D-DFAE4F4A80FD}">
      <dgm:prSet phldrT="[Text]"/>
      <dgm:spPr/>
      <dgm:t>
        <a:bodyPr/>
        <a:lstStyle/>
        <a:p>
          <a:r>
            <a:rPr lang="en-SG">
              <a:latin typeface="Arial"/>
            </a:rPr>
            <a:t>Web-scraping</a:t>
          </a:r>
          <a:endParaRPr lang="en-SG"/>
        </a:p>
      </dgm:t>
    </dgm:pt>
    <dgm:pt modelId="{264E3B5D-786C-4C9B-A5B7-A3A620160D0D}" type="parTrans" cxnId="{02BC3501-F6F4-432E-B71C-9BA8A32E9627}">
      <dgm:prSet/>
      <dgm:spPr/>
      <dgm:t>
        <a:bodyPr/>
        <a:lstStyle/>
        <a:p>
          <a:endParaRPr lang="en-SG"/>
        </a:p>
      </dgm:t>
    </dgm:pt>
    <dgm:pt modelId="{1BDD9780-C06B-417C-9018-FE5C0C6A2D5E}" type="sibTrans" cxnId="{02BC3501-F6F4-432E-B71C-9BA8A32E9627}">
      <dgm:prSet/>
      <dgm:spPr/>
      <dgm:t>
        <a:bodyPr/>
        <a:lstStyle/>
        <a:p>
          <a:endParaRPr lang="en-SG"/>
        </a:p>
      </dgm:t>
    </dgm:pt>
    <dgm:pt modelId="{5BE7AF52-768F-4D67-A6BD-FC60B4BBB31A}">
      <dgm:prSet phldrT="[Text]"/>
      <dgm:spPr/>
      <dgm:t>
        <a:bodyPr/>
        <a:lstStyle/>
        <a:p>
          <a:r>
            <a:rPr lang="en-SG">
              <a:latin typeface="Arial"/>
            </a:rPr>
            <a:t>Scraping</a:t>
          </a:r>
          <a:r>
            <a:rPr lang="en-SG"/>
            <a:t> biscuits and their nutritional data from Fairprice website.</a:t>
          </a:r>
        </a:p>
      </dgm:t>
    </dgm:pt>
    <dgm:pt modelId="{57CEA11D-2AFF-4106-9AAD-2F415E74879E}" type="parTrans" cxnId="{69696EA1-5CD2-4816-998B-5DCBBB202E45}">
      <dgm:prSet/>
      <dgm:spPr/>
      <dgm:t>
        <a:bodyPr/>
        <a:lstStyle/>
        <a:p>
          <a:endParaRPr lang="en-SG"/>
        </a:p>
      </dgm:t>
    </dgm:pt>
    <dgm:pt modelId="{B3888C31-DA95-40B7-976E-D9F029759686}" type="sibTrans" cxnId="{69696EA1-5CD2-4816-998B-5DCBBB202E45}">
      <dgm:prSet/>
      <dgm:spPr/>
      <dgm:t>
        <a:bodyPr/>
        <a:lstStyle/>
        <a:p>
          <a:endParaRPr lang="en-SG"/>
        </a:p>
      </dgm:t>
    </dgm:pt>
    <dgm:pt modelId="{F470A7D2-77F0-4B9E-A6DC-6264504BE8EC}">
      <dgm:prSet phldrT="[Text]"/>
      <dgm:spPr/>
      <dgm:t>
        <a:bodyPr/>
        <a:lstStyle/>
        <a:p>
          <a:r>
            <a:rPr lang="en-SG"/>
            <a:t>Data Cleaning and Labelling</a:t>
          </a:r>
        </a:p>
      </dgm:t>
    </dgm:pt>
    <dgm:pt modelId="{A022A1F7-C64F-49CE-BC95-EA394DCFDF2E}" type="parTrans" cxnId="{4BD1B1AB-948F-4674-B19B-481826A74F30}">
      <dgm:prSet/>
      <dgm:spPr/>
      <dgm:t>
        <a:bodyPr/>
        <a:lstStyle/>
        <a:p>
          <a:endParaRPr lang="en-SG"/>
        </a:p>
      </dgm:t>
    </dgm:pt>
    <dgm:pt modelId="{740F41AB-78B4-4AF8-921F-749BC4B0A82F}" type="sibTrans" cxnId="{4BD1B1AB-948F-4674-B19B-481826A74F30}">
      <dgm:prSet/>
      <dgm:spPr/>
      <dgm:t>
        <a:bodyPr/>
        <a:lstStyle/>
        <a:p>
          <a:endParaRPr lang="en-SG"/>
        </a:p>
      </dgm:t>
    </dgm:pt>
    <dgm:pt modelId="{3A9BF058-6339-4979-9682-1F7E04D0B2B2}">
      <dgm:prSet phldrT="[Text]"/>
      <dgm:spPr/>
      <dgm:t>
        <a:bodyPr/>
        <a:lstStyle/>
        <a:p>
          <a:r>
            <a:rPr lang="en-SG"/>
            <a:t>Using regular expressions to extract information from the unstructured data.</a:t>
          </a:r>
        </a:p>
      </dgm:t>
    </dgm:pt>
    <dgm:pt modelId="{FBD640D3-FFF9-4B66-90B5-BC0F9C8C671D}" type="parTrans" cxnId="{DC534B9C-D942-412E-9C37-1A0D5B6D0865}">
      <dgm:prSet/>
      <dgm:spPr/>
      <dgm:t>
        <a:bodyPr/>
        <a:lstStyle/>
        <a:p>
          <a:endParaRPr lang="en-SG"/>
        </a:p>
      </dgm:t>
    </dgm:pt>
    <dgm:pt modelId="{F186834F-C6E1-4892-9242-8CEB40A96E5D}" type="sibTrans" cxnId="{DC534B9C-D942-412E-9C37-1A0D5B6D0865}">
      <dgm:prSet/>
      <dgm:spPr/>
      <dgm:t>
        <a:bodyPr/>
        <a:lstStyle/>
        <a:p>
          <a:endParaRPr lang="en-SG"/>
        </a:p>
      </dgm:t>
    </dgm:pt>
    <dgm:pt modelId="{2787B2A4-9E1B-4EA6-B80B-1BE0394A1936}">
      <dgm:prSet phldrT="[Text]"/>
      <dgm:spPr/>
      <dgm:t>
        <a:bodyPr/>
        <a:lstStyle/>
        <a:p>
          <a:r>
            <a:rPr lang="en-SG"/>
            <a:t>Modelling</a:t>
          </a:r>
        </a:p>
      </dgm:t>
    </dgm:pt>
    <dgm:pt modelId="{D281FA55-8719-425C-9318-59F3EBE765A2}" type="parTrans" cxnId="{33A10C6A-BEC3-45DD-8D55-2F7576A58AB0}">
      <dgm:prSet/>
      <dgm:spPr/>
      <dgm:t>
        <a:bodyPr/>
        <a:lstStyle/>
        <a:p>
          <a:endParaRPr lang="en-SG"/>
        </a:p>
      </dgm:t>
    </dgm:pt>
    <dgm:pt modelId="{56978866-4A88-4157-904A-FDC629DDEF7D}" type="sibTrans" cxnId="{33A10C6A-BEC3-45DD-8D55-2F7576A58AB0}">
      <dgm:prSet/>
      <dgm:spPr/>
      <dgm:t>
        <a:bodyPr/>
        <a:lstStyle/>
        <a:p>
          <a:endParaRPr lang="en-SG"/>
        </a:p>
      </dgm:t>
    </dgm:pt>
    <dgm:pt modelId="{B7DECDFE-C925-4FE6-AD7C-632461370627}">
      <dgm:prSet phldrT="[Text]"/>
      <dgm:spPr/>
      <dgm:t>
        <a:bodyPr/>
        <a:lstStyle/>
        <a:p>
          <a:r>
            <a:rPr lang="en-SG"/>
            <a:t>Fitting and </a:t>
          </a:r>
          <a:r>
            <a:rPr lang="en-SG">
              <a:latin typeface="Arial"/>
            </a:rPr>
            <a:t>evaluating</a:t>
          </a:r>
          <a:r>
            <a:rPr lang="en-SG"/>
            <a:t> multiple classification models to </a:t>
          </a:r>
          <a:r>
            <a:rPr lang="en-SG">
              <a:latin typeface="Arial"/>
            </a:rPr>
            <a:t>classify</a:t>
          </a:r>
          <a:r>
            <a:rPr lang="en-SG"/>
            <a:t> “healthy” vs “unhealthy” based on its nutritional values.</a:t>
          </a:r>
        </a:p>
      </dgm:t>
    </dgm:pt>
    <dgm:pt modelId="{18D8E9CE-0EDC-4B7B-B0EC-E63C7E22F3C1}" type="parTrans" cxnId="{1A016C8F-CB0B-4BC8-8C66-80A340703B7E}">
      <dgm:prSet/>
      <dgm:spPr/>
      <dgm:t>
        <a:bodyPr/>
        <a:lstStyle/>
        <a:p>
          <a:endParaRPr lang="en-SG"/>
        </a:p>
      </dgm:t>
    </dgm:pt>
    <dgm:pt modelId="{5169C2F7-2D4C-4D78-AC7C-C0D3E0AF5F02}" type="sibTrans" cxnId="{1A016C8F-CB0B-4BC8-8C66-80A340703B7E}">
      <dgm:prSet/>
      <dgm:spPr/>
      <dgm:t>
        <a:bodyPr/>
        <a:lstStyle/>
        <a:p>
          <a:endParaRPr lang="en-SG"/>
        </a:p>
      </dgm:t>
    </dgm:pt>
    <dgm:pt modelId="{CD0BA882-BE88-41E5-8D00-8672BA3826DC}">
      <dgm:prSet phldrT="[Text]"/>
      <dgm:spPr/>
      <dgm:t>
        <a:bodyPr/>
        <a:lstStyle/>
        <a:p>
          <a:r>
            <a:rPr lang="en-SG"/>
            <a:t>Labelling “healthy” vs “unhealthy”</a:t>
          </a:r>
        </a:p>
      </dgm:t>
    </dgm:pt>
    <dgm:pt modelId="{BBB48106-EDCE-4597-BC43-4D6E87A9CD2C}" type="parTrans" cxnId="{0E93A7DB-E8BF-44BC-9E3D-D24FF54AE411}">
      <dgm:prSet/>
      <dgm:spPr/>
      <dgm:t>
        <a:bodyPr/>
        <a:lstStyle/>
        <a:p>
          <a:endParaRPr lang="en-SG"/>
        </a:p>
      </dgm:t>
    </dgm:pt>
    <dgm:pt modelId="{05C72902-D568-4FD9-A1DE-9BCEA84D5125}" type="sibTrans" cxnId="{0E93A7DB-E8BF-44BC-9E3D-D24FF54AE411}">
      <dgm:prSet/>
      <dgm:spPr/>
      <dgm:t>
        <a:bodyPr/>
        <a:lstStyle/>
        <a:p>
          <a:endParaRPr lang="en-SG"/>
        </a:p>
      </dgm:t>
    </dgm:pt>
    <dgm:pt modelId="{D2C47DB3-144F-4582-B050-951060D6DFD1}">
      <dgm:prSet/>
      <dgm:spPr/>
      <dgm:t>
        <a:bodyPr/>
        <a:lstStyle/>
        <a:p>
          <a:r>
            <a:rPr lang="en-SG"/>
            <a:t>Web Application Design</a:t>
          </a:r>
        </a:p>
      </dgm:t>
    </dgm:pt>
    <dgm:pt modelId="{8ECE65F9-33A7-48E1-BBE1-9A8269CB5B3C}" type="parTrans" cxnId="{FE97A073-119E-4956-8440-353793FDD889}">
      <dgm:prSet/>
      <dgm:spPr/>
      <dgm:t>
        <a:bodyPr/>
        <a:lstStyle/>
        <a:p>
          <a:endParaRPr lang="en-SG"/>
        </a:p>
      </dgm:t>
    </dgm:pt>
    <dgm:pt modelId="{4363A508-B02A-454D-AE0B-C56C8D8E0642}" type="sibTrans" cxnId="{FE97A073-119E-4956-8440-353793FDD889}">
      <dgm:prSet/>
      <dgm:spPr/>
      <dgm:t>
        <a:bodyPr/>
        <a:lstStyle/>
        <a:p>
          <a:endParaRPr lang="en-SG"/>
        </a:p>
      </dgm:t>
    </dgm:pt>
    <dgm:pt modelId="{251D09F2-5A85-45A7-85F7-99E8375761E7}">
      <dgm:prSet/>
      <dgm:spPr/>
      <dgm:t>
        <a:bodyPr/>
        <a:lstStyle/>
        <a:p>
          <a:r>
            <a:rPr lang="en-SG"/>
            <a:t>Developing a user-friendly web application for consumers and businesses to use</a:t>
          </a:r>
        </a:p>
      </dgm:t>
    </dgm:pt>
    <dgm:pt modelId="{103839A4-03DB-4C0C-987A-4F2AB4886705}" type="parTrans" cxnId="{71AA779C-8758-4838-8076-352CB4934048}">
      <dgm:prSet/>
      <dgm:spPr/>
      <dgm:t>
        <a:bodyPr/>
        <a:lstStyle/>
        <a:p>
          <a:endParaRPr lang="en-SG"/>
        </a:p>
      </dgm:t>
    </dgm:pt>
    <dgm:pt modelId="{CBF47F79-FD8C-41B5-AE56-0FF93DB5C23C}" type="sibTrans" cxnId="{71AA779C-8758-4838-8076-352CB4934048}">
      <dgm:prSet/>
      <dgm:spPr/>
      <dgm:t>
        <a:bodyPr/>
        <a:lstStyle/>
        <a:p>
          <a:endParaRPr lang="en-SG"/>
        </a:p>
      </dgm:t>
    </dgm:pt>
    <dgm:pt modelId="{C3E0FE43-D2E6-4065-8807-6F4978B66F57}" type="pres">
      <dgm:prSet presAssocID="{4CB221C7-BCB0-4096-B18F-04A480F20542}" presName="linearFlow" presStyleCnt="0">
        <dgm:presLayoutVars>
          <dgm:dir/>
          <dgm:animLvl val="lvl"/>
          <dgm:resizeHandles val="exact"/>
        </dgm:presLayoutVars>
      </dgm:prSet>
      <dgm:spPr/>
    </dgm:pt>
    <dgm:pt modelId="{F3DF1FE9-9126-47A1-B364-B6FA6F4DBEF3}" type="pres">
      <dgm:prSet presAssocID="{89AA2F63-9103-4BE2-BF2D-DFAE4F4A80FD}" presName="composite" presStyleCnt="0"/>
      <dgm:spPr/>
    </dgm:pt>
    <dgm:pt modelId="{98AB3A57-5AF2-4B18-B5E1-F32BD8E018B5}" type="pres">
      <dgm:prSet presAssocID="{89AA2F63-9103-4BE2-BF2D-DFAE4F4A80FD}" presName="parTx" presStyleLbl="node1" presStyleIdx="0" presStyleCnt="4">
        <dgm:presLayoutVars>
          <dgm:chMax val="0"/>
          <dgm:chPref val="0"/>
          <dgm:bulletEnabled val="1"/>
        </dgm:presLayoutVars>
      </dgm:prSet>
      <dgm:spPr/>
    </dgm:pt>
    <dgm:pt modelId="{70EA25EA-700B-4EE7-88EF-5D6F7723356B}" type="pres">
      <dgm:prSet presAssocID="{89AA2F63-9103-4BE2-BF2D-DFAE4F4A80FD}" presName="parSh" presStyleLbl="node1" presStyleIdx="0" presStyleCnt="4"/>
      <dgm:spPr/>
    </dgm:pt>
    <dgm:pt modelId="{F01EECBF-09D6-47B7-BA02-A48C75CFFAE9}" type="pres">
      <dgm:prSet presAssocID="{89AA2F63-9103-4BE2-BF2D-DFAE4F4A80FD}" presName="desTx" presStyleLbl="fgAcc1" presStyleIdx="0" presStyleCnt="4">
        <dgm:presLayoutVars>
          <dgm:bulletEnabled val="1"/>
        </dgm:presLayoutVars>
      </dgm:prSet>
      <dgm:spPr/>
    </dgm:pt>
    <dgm:pt modelId="{E6F5EED7-E3E8-4039-8E61-C6142344687C}" type="pres">
      <dgm:prSet presAssocID="{1BDD9780-C06B-417C-9018-FE5C0C6A2D5E}" presName="sibTrans" presStyleLbl="sibTrans2D1" presStyleIdx="0" presStyleCnt="3"/>
      <dgm:spPr/>
    </dgm:pt>
    <dgm:pt modelId="{C387E62D-293B-4598-AFF1-4003EF9BB7F2}" type="pres">
      <dgm:prSet presAssocID="{1BDD9780-C06B-417C-9018-FE5C0C6A2D5E}" presName="connTx" presStyleLbl="sibTrans2D1" presStyleIdx="0" presStyleCnt="3"/>
      <dgm:spPr/>
    </dgm:pt>
    <dgm:pt modelId="{02E256BA-260E-449A-9F48-6190D57AAFD1}" type="pres">
      <dgm:prSet presAssocID="{F470A7D2-77F0-4B9E-A6DC-6264504BE8EC}" presName="composite" presStyleCnt="0"/>
      <dgm:spPr/>
    </dgm:pt>
    <dgm:pt modelId="{E1271AA8-A95B-4B31-9CF4-4F2E9CC7A5B6}" type="pres">
      <dgm:prSet presAssocID="{F470A7D2-77F0-4B9E-A6DC-6264504BE8EC}" presName="parTx" presStyleLbl="node1" presStyleIdx="0" presStyleCnt="4">
        <dgm:presLayoutVars>
          <dgm:chMax val="0"/>
          <dgm:chPref val="0"/>
          <dgm:bulletEnabled val="1"/>
        </dgm:presLayoutVars>
      </dgm:prSet>
      <dgm:spPr/>
    </dgm:pt>
    <dgm:pt modelId="{346C9C2B-EA08-4EF9-ADFE-20BD0D9A7085}" type="pres">
      <dgm:prSet presAssocID="{F470A7D2-77F0-4B9E-A6DC-6264504BE8EC}" presName="parSh" presStyleLbl="node1" presStyleIdx="1" presStyleCnt="4"/>
      <dgm:spPr/>
    </dgm:pt>
    <dgm:pt modelId="{970C6008-28CE-430E-9C56-D7E5152F6113}" type="pres">
      <dgm:prSet presAssocID="{F470A7D2-77F0-4B9E-A6DC-6264504BE8EC}" presName="desTx" presStyleLbl="fgAcc1" presStyleIdx="1" presStyleCnt="4">
        <dgm:presLayoutVars>
          <dgm:bulletEnabled val="1"/>
        </dgm:presLayoutVars>
      </dgm:prSet>
      <dgm:spPr/>
    </dgm:pt>
    <dgm:pt modelId="{2ACD77B3-29C7-421B-99A9-B2F2A921A993}" type="pres">
      <dgm:prSet presAssocID="{740F41AB-78B4-4AF8-921F-749BC4B0A82F}" presName="sibTrans" presStyleLbl="sibTrans2D1" presStyleIdx="1" presStyleCnt="3"/>
      <dgm:spPr/>
    </dgm:pt>
    <dgm:pt modelId="{41006A1A-C3A6-404E-8356-50B586A45579}" type="pres">
      <dgm:prSet presAssocID="{740F41AB-78B4-4AF8-921F-749BC4B0A82F}" presName="connTx" presStyleLbl="sibTrans2D1" presStyleIdx="1" presStyleCnt="3"/>
      <dgm:spPr/>
    </dgm:pt>
    <dgm:pt modelId="{DCF0D46D-45A0-4B25-9A4F-07F738AEF66E}" type="pres">
      <dgm:prSet presAssocID="{2787B2A4-9E1B-4EA6-B80B-1BE0394A1936}" presName="composite" presStyleCnt="0"/>
      <dgm:spPr/>
    </dgm:pt>
    <dgm:pt modelId="{98460FDA-F499-4740-BDD4-AB8FE8F1AE8D}" type="pres">
      <dgm:prSet presAssocID="{2787B2A4-9E1B-4EA6-B80B-1BE0394A1936}" presName="parTx" presStyleLbl="node1" presStyleIdx="1" presStyleCnt="4">
        <dgm:presLayoutVars>
          <dgm:chMax val="0"/>
          <dgm:chPref val="0"/>
          <dgm:bulletEnabled val="1"/>
        </dgm:presLayoutVars>
      </dgm:prSet>
      <dgm:spPr/>
    </dgm:pt>
    <dgm:pt modelId="{F7D8E5B0-1ACF-4153-A30E-821E3F37986F}" type="pres">
      <dgm:prSet presAssocID="{2787B2A4-9E1B-4EA6-B80B-1BE0394A1936}" presName="parSh" presStyleLbl="node1" presStyleIdx="2" presStyleCnt="4"/>
      <dgm:spPr/>
    </dgm:pt>
    <dgm:pt modelId="{0E04C0F3-176D-41FB-BDFC-5B46A8219ED4}" type="pres">
      <dgm:prSet presAssocID="{2787B2A4-9E1B-4EA6-B80B-1BE0394A1936}" presName="desTx" presStyleLbl="fgAcc1" presStyleIdx="2" presStyleCnt="4">
        <dgm:presLayoutVars>
          <dgm:bulletEnabled val="1"/>
        </dgm:presLayoutVars>
      </dgm:prSet>
      <dgm:spPr/>
    </dgm:pt>
    <dgm:pt modelId="{C89E2116-D7E3-4CF1-88B2-768ED19E6192}" type="pres">
      <dgm:prSet presAssocID="{56978866-4A88-4157-904A-FDC629DDEF7D}" presName="sibTrans" presStyleLbl="sibTrans2D1" presStyleIdx="2" presStyleCnt="3"/>
      <dgm:spPr/>
    </dgm:pt>
    <dgm:pt modelId="{62DCE245-1CDF-4797-A7B4-E37DE6199009}" type="pres">
      <dgm:prSet presAssocID="{56978866-4A88-4157-904A-FDC629DDEF7D}" presName="connTx" presStyleLbl="sibTrans2D1" presStyleIdx="2" presStyleCnt="3"/>
      <dgm:spPr/>
    </dgm:pt>
    <dgm:pt modelId="{A041D9C7-6D25-4C19-B08E-BC995891AE1E}" type="pres">
      <dgm:prSet presAssocID="{D2C47DB3-144F-4582-B050-951060D6DFD1}" presName="composite" presStyleCnt="0"/>
      <dgm:spPr/>
    </dgm:pt>
    <dgm:pt modelId="{8190E482-6658-403E-9648-C0FA31E2831B}" type="pres">
      <dgm:prSet presAssocID="{D2C47DB3-144F-4582-B050-951060D6DFD1}" presName="parTx" presStyleLbl="node1" presStyleIdx="2" presStyleCnt="4">
        <dgm:presLayoutVars>
          <dgm:chMax val="0"/>
          <dgm:chPref val="0"/>
          <dgm:bulletEnabled val="1"/>
        </dgm:presLayoutVars>
      </dgm:prSet>
      <dgm:spPr/>
    </dgm:pt>
    <dgm:pt modelId="{88498AAD-11E2-4F9B-BDCC-AAAC8388D881}" type="pres">
      <dgm:prSet presAssocID="{D2C47DB3-144F-4582-B050-951060D6DFD1}" presName="parSh" presStyleLbl="node1" presStyleIdx="3" presStyleCnt="4"/>
      <dgm:spPr/>
    </dgm:pt>
    <dgm:pt modelId="{ADC84721-BA1D-41F3-A8D1-74646C311A40}" type="pres">
      <dgm:prSet presAssocID="{D2C47DB3-144F-4582-B050-951060D6DFD1}" presName="desTx" presStyleLbl="fgAcc1" presStyleIdx="3" presStyleCnt="4">
        <dgm:presLayoutVars>
          <dgm:bulletEnabled val="1"/>
        </dgm:presLayoutVars>
      </dgm:prSet>
      <dgm:spPr/>
    </dgm:pt>
  </dgm:ptLst>
  <dgm:cxnLst>
    <dgm:cxn modelId="{02BC3501-F6F4-432E-B71C-9BA8A32E9627}" srcId="{4CB221C7-BCB0-4096-B18F-04A480F20542}" destId="{89AA2F63-9103-4BE2-BF2D-DFAE4F4A80FD}" srcOrd="0" destOrd="0" parTransId="{264E3B5D-786C-4C9B-A5B7-A3A620160D0D}" sibTransId="{1BDD9780-C06B-417C-9018-FE5C0C6A2D5E}"/>
    <dgm:cxn modelId="{58B95A0A-F38B-4E26-A8F6-0666992EB83E}" type="presOf" srcId="{F470A7D2-77F0-4B9E-A6DC-6264504BE8EC}" destId="{346C9C2B-EA08-4EF9-ADFE-20BD0D9A7085}" srcOrd="1" destOrd="0" presId="urn:microsoft.com/office/officeart/2005/8/layout/process3"/>
    <dgm:cxn modelId="{4E4D7E0C-7854-4899-A33F-A760D27EA667}" type="presOf" srcId="{740F41AB-78B4-4AF8-921F-749BC4B0A82F}" destId="{41006A1A-C3A6-404E-8356-50B586A45579}" srcOrd="1" destOrd="0" presId="urn:microsoft.com/office/officeart/2005/8/layout/process3"/>
    <dgm:cxn modelId="{B3956813-3CBF-490F-9AB5-C093C8898298}" type="presOf" srcId="{5BE7AF52-768F-4D67-A6BD-FC60B4BBB31A}" destId="{F01EECBF-09D6-47B7-BA02-A48C75CFFAE9}" srcOrd="0" destOrd="0" presId="urn:microsoft.com/office/officeart/2005/8/layout/process3"/>
    <dgm:cxn modelId="{7DB4CB1D-023B-41D2-90F5-18534D2413D3}" type="presOf" srcId="{56978866-4A88-4157-904A-FDC629DDEF7D}" destId="{62DCE245-1CDF-4797-A7B4-E37DE6199009}" srcOrd="1" destOrd="0" presId="urn:microsoft.com/office/officeart/2005/8/layout/process3"/>
    <dgm:cxn modelId="{FB476B21-501E-4C18-930F-50C62E11D3E1}" type="presOf" srcId="{F470A7D2-77F0-4B9E-A6DC-6264504BE8EC}" destId="{E1271AA8-A95B-4B31-9CF4-4F2E9CC7A5B6}" srcOrd="0" destOrd="0" presId="urn:microsoft.com/office/officeart/2005/8/layout/process3"/>
    <dgm:cxn modelId="{A115A525-75CA-4252-AA7F-180E408A057A}" type="presOf" srcId="{1BDD9780-C06B-417C-9018-FE5C0C6A2D5E}" destId="{C387E62D-293B-4598-AFF1-4003EF9BB7F2}" srcOrd="1" destOrd="0" presId="urn:microsoft.com/office/officeart/2005/8/layout/process3"/>
    <dgm:cxn modelId="{C761F429-249F-4C39-922F-A24397E06F0D}" type="presOf" srcId="{1BDD9780-C06B-417C-9018-FE5C0C6A2D5E}" destId="{E6F5EED7-E3E8-4039-8E61-C6142344687C}" srcOrd="0" destOrd="0" presId="urn:microsoft.com/office/officeart/2005/8/layout/process3"/>
    <dgm:cxn modelId="{A6B6763B-E5B1-4EEE-B7EE-C4DC068B0737}" type="presOf" srcId="{CD0BA882-BE88-41E5-8D00-8672BA3826DC}" destId="{970C6008-28CE-430E-9C56-D7E5152F6113}" srcOrd="0" destOrd="1" presId="urn:microsoft.com/office/officeart/2005/8/layout/process3"/>
    <dgm:cxn modelId="{0DC6C05D-22BA-4B22-B346-825260398E9F}" type="presOf" srcId="{56978866-4A88-4157-904A-FDC629DDEF7D}" destId="{C89E2116-D7E3-4CF1-88B2-768ED19E6192}" srcOrd="0" destOrd="0" presId="urn:microsoft.com/office/officeart/2005/8/layout/process3"/>
    <dgm:cxn modelId="{F5C3FB5D-4A91-422F-A938-6371D4FC1A01}" type="presOf" srcId="{D2C47DB3-144F-4582-B050-951060D6DFD1}" destId="{88498AAD-11E2-4F9B-BDCC-AAAC8388D881}" srcOrd="1" destOrd="0" presId="urn:microsoft.com/office/officeart/2005/8/layout/process3"/>
    <dgm:cxn modelId="{F3533C60-D945-4DFD-B34A-A9927985F937}" type="presOf" srcId="{B7DECDFE-C925-4FE6-AD7C-632461370627}" destId="{0E04C0F3-176D-41FB-BDFC-5B46A8219ED4}" srcOrd="0" destOrd="0" presId="urn:microsoft.com/office/officeart/2005/8/layout/process3"/>
    <dgm:cxn modelId="{4576D367-3CEB-436C-8309-E9B3F8FAC308}" type="presOf" srcId="{89AA2F63-9103-4BE2-BF2D-DFAE4F4A80FD}" destId="{98AB3A57-5AF2-4B18-B5E1-F32BD8E018B5}" srcOrd="0" destOrd="0" presId="urn:microsoft.com/office/officeart/2005/8/layout/process3"/>
    <dgm:cxn modelId="{33A10C6A-BEC3-45DD-8D55-2F7576A58AB0}" srcId="{4CB221C7-BCB0-4096-B18F-04A480F20542}" destId="{2787B2A4-9E1B-4EA6-B80B-1BE0394A1936}" srcOrd="2" destOrd="0" parTransId="{D281FA55-8719-425C-9318-59F3EBE765A2}" sibTransId="{56978866-4A88-4157-904A-FDC629DDEF7D}"/>
    <dgm:cxn modelId="{FE97A073-119E-4956-8440-353793FDD889}" srcId="{4CB221C7-BCB0-4096-B18F-04A480F20542}" destId="{D2C47DB3-144F-4582-B050-951060D6DFD1}" srcOrd="3" destOrd="0" parTransId="{8ECE65F9-33A7-48E1-BBE1-9A8269CB5B3C}" sibTransId="{4363A508-B02A-454D-AE0B-C56C8D8E0642}"/>
    <dgm:cxn modelId="{868AD77C-43F6-4D34-A428-9E4433B7E7A1}" type="presOf" srcId="{740F41AB-78B4-4AF8-921F-749BC4B0A82F}" destId="{2ACD77B3-29C7-421B-99A9-B2F2A921A993}" srcOrd="0" destOrd="0" presId="urn:microsoft.com/office/officeart/2005/8/layout/process3"/>
    <dgm:cxn modelId="{1A016C8F-CB0B-4BC8-8C66-80A340703B7E}" srcId="{2787B2A4-9E1B-4EA6-B80B-1BE0394A1936}" destId="{B7DECDFE-C925-4FE6-AD7C-632461370627}" srcOrd="0" destOrd="0" parTransId="{18D8E9CE-0EDC-4B7B-B0EC-E63C7E22F3C1}" sibTransId="{5169C2F7-2D4C-4D78-AC7C-C0D3E0AF5F02}"/>
    <dgm:cxn modelId="{A12DA99A-3DC4-4A78-8197-E26259833F1A}" type="presOf" srcId="{89AA2F63-9103-4BE2-BF2D-DFAE4F4A80FD}" destId="{70EA25EA-700B-4EE7-88EF-5D6F7723356B}" srcOrd="1" destOrd="0" presId="urn:microsoft.com/office/officeart/2005/8/layout/process3"/>
    <dgm:cxn modelId="{DC534B9C-D942-412E-9C37-1A0D5B6D0865}" srcId="{F470A7D2-77F0-4B9E-A6DC-6264504BE8EC}" destId="{3A9BF058-6339-4979-9682-1F7E04D0B2B2}" srcOrd="0" destOrd="0" parTransId="{FBD640D3-FFF9-4B66-90B5-BC0F9C8C671D}" sibTransId="{F186834F-C6E1-4892-9242-8CEB40A96E5D}"/>
    <dgm:cxn modelId="{71AA779C-8758-4838-8076-352CB4934048}" srcId="{D2C47DB3-144F-4582-B050-951060D6DFD1}" destId="{251D09F2-5A85-45A7-85F7-99E8375761E7}" srcOrd="0" destOrd="0" parTransId="{103839A4-03DB-4C0C-987A-4F2AB4886705}" sibTransId="{CBF47F79-FD8C-41B5-AE56-0FF93DB5C23C}"/>
    <dgm:cxn modelId="{69696EA1-5CD2-4816-998B-5DCBBB202E45}" srcId="{89AA2F63-9103-4BE2-BF2D-DFAE4F4A80FD}" destId="{5BE7AF52-768F-4D67-A6BD-FC60B4BBB31A}" srcOrd="0" destOrd="0" parTransId="{57CEA11D-2AFF-4106-9AAD-2F415E74879E}" sibTransId="{B3888C31-DA95-40B7-976E-D9F029759686}"/>
    <dgm:cxn modelId="{9D9588A3-F537-4994-83FA-F97DBA480FDA}" type="presOf" srcId="{4CB221C7-BCB0-4096-B18F-04A480F20542}" destId="{C3E0FE43-D2E6-4065-8807-6F4978B66F57}" srcOrd="0" destOrd="0" presId="urn:microsoft.com/office/officeart/2005/8/layout/process3"/>
    <dgm:cxn modelId="{4BD1B1AB-948F-4674-B19B-481826A74F30}" srcId="{4CB221C7-BCB0-4096-B18F-04A480F20542}" destId="{F470A7D2-77F0-4B9E-A6DC-6264504BE8EC}" srcOrd="1" destOrd="0" parTransId="{A022A1F7-C64F-49CE-BC95-EA394DCFDF2E}" sibTransId="{740F41AB-78B4-4AF8-921F-749BC4B0A82F}"/>
    <dgm:cxn modelId="{5D21BFB9-8EAC-4797-AA3F-F936E706C9F2}" type="presOf" srcId="{D2C47DB3-144F-4582-B050-951060D6DFD1}" destId="{8190E482-6658-403E-9648-C0FA31E2831B}" srcOrd="0" destOrd="0" presId="urn:microsoft.com/office/officeart/2005/8/layout/process3"/>
    <dgm:cxn modelId="{0E93A7DB-E8BF-44BC-9E3D-D24FF54AE411}" srcId="{F470A7D2-77F0-4B9E-A6DC-6264504BE8EC}" destId="{CD0BA882-BE88-41E5-8D00-8672BA3826DC}" srcOrd="1" destOrd="0" parTransId="{BBB48106-EDCE-4597-BC43-4D6E87A9CD2C}" sibTransId="{05C72902-D568-4FD9-A1DE-9BCEA84D5125}"/>
    <dgm:cxn modelId="{D7DD6EE3-F054-45BF-8A26-C0B4844A0552}" type="presOf" srcId="{2787B2A4-9E1B-4EA6-B80B-1BE0394A1936}" destId="{F7D8E5B0-1ACF-4153-A30E-821E3F37986F}" srcOrd="1" destOrd="0" presId="urn:microsoft.com/office/officeart/2005/8/layout/process3"/>
    <dgm:cxn modelId="{ADFABBE6-6B75-4294-8184-DB3660184157}" type="presOf" srcId="{251D09F2-5A85-45A7-85F7-99E8375761E7}" destId="{ADC84721-BA1D-41F3-A8D1-74646C311A40}" srcOrd="0" destOrd="0" presId="urn:microsoft.com/office/officeart/2005/8/layout/process3"/>
    <dgm:cxn modelId="{C07636ED-10E3-4D9C-A2C6-504B979F7D42}" type="presOf" srcId="{3A9BF058-6339-4979-9682-1F7E04D0B2B2}" destId="{970C6008-28CE-430E-9C56-D7E5152F6113}" srcOrd="0" destOrd="0" presId="urn:microsoft.com/office/officeart/2005/8/layout/process3"/>
    <dgm:cxn modelId="{605104F0-401A-4416-BCDE-399720FD46FB}" type="presOf" srcId="{2787B2A4-9E1B-4EA6-B80B-1BE0394A1936}" destId="{98460FDA-F499-4740-BDD4-AB8FE8F1AE8D}" srcOrd="0" destOrd="0" presId="urn:microsoft.com/office/officeart/2005/8/layout/process3"/>
    <dgm:cxn modelId="{B0AD5C95-1DF5-4C5A-AB27-1616FFFC744E}" type="presParOf" srcId="{C3E0FE43-D2E6-4065-8807-6F4978B66F57}" destId="{F3DF1FE9-9126-47A1-B364-B6FA6F4DBEF3}" srcOrd="0" destOrd="0" presId="urn:microsoft.com/office/officeart/2005/8/layout/process3"/>
    <dgm:cxn modelId="{FBE226FA-2DFE-4563-9745-5E9ECDB7D341}" type="presParOf" srcId="{F3DF1FE9-9126-47A1-B364-B6FA6F4DBEF3}" destId="{98AB3A57-5AF2-4B18-B5E1-F32BD8E018B5}" srcOrd="0" destOrd="0" presId="urn:microsoft.com/office/officeart/2005/8/layout/process3"/>
    <dgm:cxn modelId="{1E76AACC-DF6D-49EB-8F70-DC7A1A7695B6}" type="presParOf" srcId="{F3DF1FE9-9126-47A1-B364-B6FA6F4DBEF3}" destId="{70EA25EA-700B-4EE7-88EF-5D6F7723356B}" srcOrd="1" destOrd="0" presId="urn:microsoft.com/office/officeart/2005/8/layout/process3"/>
    <dgm:cxn modelId="{1BE3BE39-34A1-4A26-B3A4-79D7030DFBC1}" type="presParOf" srcId="{F3DF1FE9-9126-47A1-B364-B6FA6F4DBEF3}" destId="{F01EECBF-09D6-47B7-BA02-A48C75CFFAE9}" srcOrd="2" destOrd="0" presId="urn:microsoft.com/office/officeart/2005/8/layout/process3"/>
    <dgm:cxn modelId="{E428AD9A-5D01-4546-A611-496E25F589D3}" type="presParOf" srcId="{C3E0FE43-D2E6-4065-8807-6F4978B66F57}" destId="{E6F5EED7-E3E8-4039-8E61-C6142344687C}" srcOrd="1" destOrd="0" presId="urn:microsoft.com/office/officeart/2005/8/layout/process3"/>
    <dgm:cxn modelId="{313A09F6-34BE-429E-A56C-8543E811B4D7}" type="presParOf" srcId="{E6F5EED7-E3E8-4039-8E61-C6142344687C}" destId="{C387E62D-293B-4598-AFF1-4003EF9BB7F2}" srcOrd="0" destOrd="0" presId="urn:microsoft.com/office/officeart/2005/8/layout/process3"/>
    <dgm:cxn modelId="{ADFB6920-E30B-4577-850A-4E43A0860C21}" type="presParOf" srcId="{C3E0FE43-D2E6-4065-8807-6F4978B66F57}" destId="{02E256BA-260E-449A-9F48-6190D57AAFD1}" srcOrd="2" destOrd="0" presId="urn:microsoft.com/office/officeart/2005/8/layout/process3"/>
    <dgm:cxn modelId="{C19795E6-232D-4178-8285-DD59D8336740}" type="presParOf" srcId="{02E256BA-260E-449A-9F48-6190D57AAFD1}" destId="{E1271AA8-A95B-4B31-9CF4-4F2E9CC7A5B6}" srcOrd="0" destOrd="0" presId="urn:microsoft.com/office/officeart/2005/8/layout/process3"/>
    <dgm:cxn modelId="{3521AF35-5600-490E-BA10-523BCB7B939D}" type="presParOf" srcId="{02E256BA-260E-449A-9F48-6190D57AAFD1}" destId="{346C9C2B-EA08-4EF9-ADFE-20BD0D9A7085}" srcOrd="1" destOrd="0" presId="urn:microsoft.com/office/officeart/2005/8/layout/process3"/>
    <dgm:cxn modelId="{4BF83DBA-4A2A-4031-B223-F5F7D4B1012A}" type="presParOf" srcId="{02E256BA-260E-449A-9F48-6190D57AAFD1}" destId="{970C6008-28CE-430E-9C56-D7E5152F6113}" srcOrd="2" destOrd="0" presId="urn:microsoft.com/office/officeart/2005/8/layout/process3"/>
    <dgm:cxn modelId="{422DAC89-4077-4025-8AE1-B094A7CC9E16}" type="presParOf" srcId="{C3E0FE43-D2E6-4065-8807-6F4978B66F57}" destId="{2ACD77B3-29C7-421B-99A9-B2F2A921A993}" srcOrd="3" destOrd="0" presId="urn:microsoft.com/office/officeart/2005/8/layout/process3"/>
    <dgm:cxn modelId="{97440392-86CA-45FB-A59F-23967C01F086}" type="presParOf" srcId="{2ACD77B3-29C7-421B-99A9-B2F2A921A993}" destId="{41006A1A-C3A6-404E-8356-50B586A45579}" srcOrd="0" destOrd="0" presId="urn:microsoft.com/office/officeart/2005/8/layout/process3"/>
    <dgm:cxn modelId="{3D3E3D5D-5EC4-4F90-9894-1F3B6A35A3F8}" type="presParOf" srcId="{C3E0FE43-D2E6-4065-8807-6F4978B66F57}" destId="{DCF0D46D-45A0-4B25-9A4F-07F738AEF66E}" srcOrd="4" destOrd="0" presId="urn:microsoft.com/office/officeart/2005/8/layout/process3"/>
    <dgm:cxn modelId="{FC9C98F8-C666-4B9F-A57C-88FC25DC4226}" type="presParOf" srcId="{DCF0D46D-45A0-4B25-9A4F-07F738AEF66E}" destId="{98460FDA-F499-4740-BDD4-AB8FE8F1AE8D}" srcOrd="0" destOrd="0" presId="urn:microsoft.com/office/officeart/2005/8/layout/process3"/>
    <dgm:cxn modelId="{B23B5D48-00B0-4140-9EEC-91E5E2779C7B}" type="presParOf" srcId="{DCF0D46D-45A0-4B25-9A4F-07F738AEF66E}" destId="{F7D8E5B0-1ACF-4153-A30E-821E3F37986F}" srcOrd="1" destOrd="0" presId="urn:microsoft.com/office/officeart/2005/8/layout/process3"/>
    <dgm:cxn modelId="{F7153CC0-D537-4132-AD11-D1894C396055}" type="presParOf" srcId="{DCF0D46D-45A0-4B25-9A4F-07F738AEF66E}" destId="{0E04C0F3-176D-41FB-BDFC-5B46A8219ED4}" srcOrd="2" destOrd="0" presId="urn:microsoft.com/office/officeart/2005/8/layout/process3"/>
    <dgm:cxn modelId="{4317324F-B4D4-474E-8730-0EC158B64350}" type="presParOf" srcId="{C3E0FE43-D2E6-4065-8807-6F4978B66F57}" destId="{C89E2116-D7E3-4CF1-88B2-768ED19E6192}" srcOrd="5" destOrd="0" presId="urn:microsoft.com/office/officeart/2005/8/layout/process3"/>
    <dgm:cxn modelId="{9477DA02-743E-42B9-8AFD-DAAEEAF2C612}" type="presParOf" srcId="{C89E2116-D7E3-4CF1-88B2-768ED19E6192}" destId="{62DCE245-1CDF-4797-A7B4-E37DE6199009}" srcOrd="0" destOrd="0" presId="urn:microsoft.com/office/officeart/2005/8/layout/process3"/>
    <dgm:cxn modelId="{9DFB2E66-DC3E-44F0-A8B9-028F96AB34D3}" type="presParOf" srcId="{C3E0FE43-D2E6-4065-8807-6F4978B66F57}" destId="{A041D9C7-6D25-4C19-B08E-BC995891AE1E}" srcOrd="6" destOrd="0" presId="urn:microsoft.com/office/officeart/2005/8/layout/process3"/>
    <dgm:cxn modelId="{3A5D8335-0086-4DCC-86E4-3E8005C54558}" type="presParOf" srcId="{A041D9C7-6D25-4C19-B08E-BC995891AE1E}" destId="{8190E482-6658-403E-9648-C0FA31E2831B}" srcOrd="0" destOrd="0" presId="urn:microsoft.com/office/officeart/2005/8/layout/process3"/>
    <dgm:cxn modelId="{E030B97F-5C2B-4F4A-92C7-11B5BD518AAB}" type="presParOf" srcId="{A041D9C7-6D25-4C19-B08E-BC995891AE1E}" destId="{88498AAD-11E2-4F9B-BDCC-AAAC8388D881}" srcOrd="1" destOrd="0" presId="urn:microsoft.com/office/officeart/2005/8/layout/process3"/>
    <dgm:cxn modelId="{0C3A4D41-C9B4-4917-9A5B-B8FC8CAC4272}" type="presParOf" srcId="{A041D9C7-6D25-4C19-B08E-BC995891AE1E}" destId="{ADC84721-BA1D-41F3-A8D1-74646C311A40}"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A25EA-700B-4EE7-88EF-5D6F7723356B}">
      <dsp:nvSpPr>
        <dsp:cNvPr id="0" name=""/>
        <dsp:cNvSpPr/>
      </dsp:nvSpPr>
      <dsp:spPr>
        <a:xfrm>
          <a:off x="1113" y="45448"/>
          <a:ext cx="1398810" cy="6788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SG" sz="1200" kern="1200">
              <a:latin typeface="Arial"/>
            </a:rPr>
            <a:t>Web-scraping</a:t>
          </a:r>
          <a:endParaRPr lang="en-SG" sz="1200" kern="1200"/>
        </a:p>
      </dsp:txBody>
      <dsp:txXfrm>
        <a:off x="1113" y="45448"/>
        <a:ext cx="1398810" cy="452562"/>
      </dsp:txXfrm>
    </dsp:sp>
    <dsp:sp modelId="{F01EECBF-09D6-47B7-BA02-A48C75CFFAE9}">
      <dsp:nvSpPr>
        <dsp:cNvPr id="0" name=""/>
        <dsp:cNvSpPr/>
      </dsp:nvSpPr>
      <dsp:spPr>
        <a:xfrm>
          <a:off x="287616" y="498010"/>
          <a:ext cx="1398810" cy="20302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SG" sz="1200" kern="1200">
              <a:latin typeface="Arial"/>
            </a:rPr>
            <a:t>Scraping</a:t>
          </a:r>
          <a:r>
            <a:rPr lang="en-SG" sz="1200" kern="1200"/>
            <a:t> biscuits and their nutritional data from Fairprice website.</a:t>
          </a:r>
        </a:p>
      </dsp:txBody>
      <dsp:txXfrm>
        <a:off x="328586" y="538980"/>
        <a:ext cx="1316870" cy="1948333"/>
      </dsp:txXfrm>
    </dsp:sp>
    <dsp:sp modelId="{E6F5EED7-E3E8-4039-8E61-C6142344687C}">
      <dsp:nvSpPr>
        <dsp:cNvPr id="0" name=""/>
        <dsp:cNvSpPr/>
      </dsp:nvSpPr>
      <dsp:spPr>
        <a:xfrm>
          <a:off x="1611978" y="97597"/>
          <a:ext cx="449555" cy="3482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SG" sz="1000" kern="1200"/>
        </a:p>
      </dsp:txBody>
      <dsp:txXfrm>
        <a:off x="1611978" y="167250"/>
        <a:ext cx="345076" cy="208957"/>
      </dsp:txXfrm>
    </dsp:sp>
    <dsp:sp modelId="{346C9C2B-EA08-4EF9-ADFE-20BD0D9A7085}">
      <dsp:nvSpPr>
        <dsp:cNvPr id="0" name=""/>
        <dsp:cNvSpPr/>
      </dsp:nvSpPr>
      <dsp:spPr>
        <a:xfrm>
          <a:off x="2248142" y="45448"/>
          <a:ext cx="1398810" cy="6788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SG" sz="1200" kern="1200"/>
            <a:t>Data Cleaning and Labelling</a:t>
          </a:r>
        </a:p>
      </dsp:txBody>
      <dsp:txXfrm>
        <a:off x="2248142" y="45448"/>
        <a:ext cx="1398810" cy="452562"/>
      </dsp:txXfrm>
    </dsp:sp>
    <dsp:sp modelId="{970C6008-28CE-430E-9C56-D7E5152F6113}">
      <dsp:nvSpPr>
        <dsp:cNvPr id="0" name=""/>
        <dsp:cNvSpPr/>
      </dsp:nvSpPr>
      <dsp:spPr>
        <a:xfrm>
          <a:off x="2534646" y="498010"/>
          <a:ext cx="1398810" cy="20302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SG" sz="1200" kern="1200"/>
            <a:t>Using regular expressions to extract information from the unstructured data.</a:t>
          </a:r>
        </a:p>
        <a:p>
          <a:pPr marL="114300" lvl="1" indent="-114300" algn="l" defTabSz="533400">
            <a:lnSpc>
              <a:spcPct val="90000"/>
            </a:lnSpc>
            <a:spcBef>
              <a:spcPct val="0"/>
            </a:spcBef>
            <a:spcAft>
              <a:spcPct val="15000"/>
            </a:spcAft>
            <a:buChar char="•"/>
          </a:pPr>
          <a:r>
            <a:rPr lang="en-SG" sz="1200" kern="1200"/>
            <a:t>Labelling “healthy” vs “unhealthy”</a:t>
          </a:r>
        </a:p>
      </dsp:txBody>
      <dsp:txXfrm>
        <a:off x="2575616" y="538980"/>
        <a:ext cx="1316870" cy="1948333"/>
      </dsp:txXfrm>
    </dsp:sp>
    <dsp:sp modelId="{2ACD77B3-29C7-421B-99A9-B2F2A921A993}">
      <dsp:nvSpPr>
        <dsp:cNvPr id="0" name=""/>
        <dsp:cNvSpPr/>
      </dsp:nvSpPr>
      <dsp:spPr>
        <a:xfrm>
          <a:off x="3859008" y="97597"/>
          <a:ext cx="449555" cy="3482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SG" sz="1000" kern="1200"/>
        </a:p>
      </dsp:txBody>
      <dsp:txXfrm>
        <a:off x="3859008" y="167250"/>
        <a:ext cx="345076" cy="208957"/>
      </dsp:txXfrm>
    </dsp:sp>
    <dsp:sp modelId="{F7D8E5B0-1ACF-4153-A30E-821E3F37986F}">
      <dsp:nvSpPr>
        <dsp:cNvPr id="0" name=""/>
        <dsp:cNvSpPr/>
      </dsp:nvSpPr>
      <dsp:spPr>
        <a:xfrm>
          <a:off x="4495172" y="45448"/>
          <a:ext cx="1398810" cy="6788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SG" sz="1200" kern="1200"/>
            <a:t>Modelling</a:t>
          </a:r>
        </a:p>
      </dsp:txBody>
      <dsp:txXfrm>
        <a:off x="4495172" y="45448"/>
        <a:ext cx="1398810" cy="452562"/>
      </dsp:txXfrm>
    </dsp:sp>
    <dsp:sp modelId="{0E04C0F3-176D-41FB-BDFC-5B46A8219ED4}">
      <dsp:nvSpPr>
        <dsp:cNvPr id="0" name=""/>
        <dsp:cNvSpPr/>
      </dsp:nvSpPr>
      <dsp:spPr>
        <a:xfrm>
          <a:off x="4781675" y="498010"/>
          <a:ext cx="1398810" cy="20302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SG" sz="1200" kern="1200"/>
            <a:t>Fitting and </a:t>
          </a:r>
          <a:r>
            <a:rPr lang="en-SG" sz="1200" kern="1200">
              <a:latin typeface="Arial"/>
            </a:rPr>
            <a:t>evaluating</a:t>
          </a:r>
          <a:r>
            <a:rPr lang="en-SG" sz="1200" kern="1200"/>
            <a:t> multiple classification models to </a:t>
          </a:r>
          <a:r>
            <a:rPr lang="en-SG" sz="1200" kern="1200">
              <a:latin typeface="Arial"/>
            </a:rPr>
            <a:t>classify</a:t>
          </a:r>
          <a:r>
            <a:rPr lang="en-SG" sz="1200" kern="1200"/>
            <a:t> “healthy” vs “unhealthy” based on its nutritional values.</a:t>
          </a:r>
        </a:p>
      </dsp:txBody>
      <dsp:txXfrm>
        <a:off x="4822645" y="538980"/>
        <a:ext cx="1316870" cy="1948333"/>
      </dsp:txXfrm>
    </dsp:sp>
    <dsp:sp modelId="{C89E2116-D7E3-4CF1-88B2-768ED19E6192}">
      <dsp:nvSpPr>
        <dsp:cNvPr id="0" name=""/>
        <dsp:cNvSpPr/>
      </dsp:nvSpPr>
      <dsp:spPr>
        <a:xfrm>
          <a:off x="6106037" y="97597"/>
          <a:ext cx="449555" cy="3482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SG" sz="1000" kern="1200"/>
        </a:p>
      </dsp:txBody>
      <dsp:txXfrm>
        <a:off x="6106037" y="167250"/>
        <a:ext cx="345076" cy="208957"/>
      </dsp:txXfrm>
    </dsp:sp>
    <dsp:sp modelId="{88498AAD-11E2-4F9B-BDCC-AAAC8388D881}">
      <dsp:nvSpPr>
        <dsp:cNvPr id="0" name=""/>
        <dsp:cNvSpPr/>
      </dsp:nvSpPr>
      <dsp:spPr>
        <a:xfrm>
          <a:off x="6742201" y="45448"/>
          <a:ext cx="1398810" cy="6788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SG" sz="1200" kern="1200"/>
            <a:t>Web Application Design</a:t>
          </a:r>
        </a:p>
      </dsp:txBody>
      <dsp:txXfrm>
        <a:off x="6742201" y="45448"/>
        <a:ext cx="1398810" cy="452562"/>
      </dsp:txXfrm>
    </dsp:sp>
    <dsp:sp modelId="{ADC84721-BA1D-41F3-A8D1-74646C311A40}">
      <dsp:nvSpPr>
        <dsp:cNvPr id="0" name=""/>
        <dsp:cNvSpPr/>
      </dsp:nvSpPr>
      <dsp:spPr>
        <a:xfrm>
          <a:off x="7028705" y="498010"/>
          <a:ext cx="1398810" cy="203027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SG" sz="1200" kern="1200"/>
            <a:t>Developing a user-friendly web application for consumers and businesses to use</a:t>
          </a:r>
        </a:p>
      </dsp:txBody>
      <dsp:txXfrm>
        <a:off x="7069675" y="538980"/>
        <a:ext cx="1316870" cy="19483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FAAAE7-29ED-72D9-9B9A-5A7FDD345F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05A95C1E-AB1A-6CB5-8927-FC83F80DF7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2FF0ED-BF67-45F3-A622-299146C0BBC1}" type="datetimeFigureOut">
              <a:rPr lang="en-SG" smtClean="0"/>
              <a:t>13/10/23</a:t>
            </a:fld>
            <a:endParaRPr lang="en-SG"/>
          </a:p>
        </p:txBody>
      </p:sp>
      <p:sp>
        <p:nvSpPr>
          <p:cNvPr id="4" name="Footer Placeholder 3">
            <a:extLst>
              <a:ext uri="{FF2B5EF4-FFF2-40B4-BE49-F238E27FC236}">
                <a16:creationId xmlns:a16="http://schemas.microsoft.com/office/drawing/2014/main" id="{4DB56210-FFFC-40D6-C150-78ECDD394E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77237D20-2226-8FF7-5820-A9A3B0785E7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94DFF4-5ABE-407E-AEBA-24F4222B4896}" type="slidenum">
              <a:rPr lang="en-SG" smtClean="0"/>
              <a:t>‹#›</a:t>
            </a:fld>
            <a:endParaRPr lang="en-SG"/>
          </a:p>
        </p:txBody>
      </p:sp>
    </p:spTree>
    <p:extLst>
      <p:ext uri="{BB962C8B-B14F-4D97-AF65-F5344CB8AC3E}">
        <p14:creationId xmlns:p14="http://schemas.microsoft.com/office/powerpoint/2010/main" val="15124100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e4b7ac326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e4b7ac326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212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22967d13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22967d13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802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e4b7ac326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e4b7ac326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LC ends here</a:t>
            </a:r>
            <a:endParaRPr/>
          </a:p>
        </p:txBody>
      </p:sp>
    </p:spTree>
    <p:extLst>
      <p:ext uri="{BB962C8B-B14F-4D97-AF65-F5344CB8AC3E}">
        <p14:creationId xmlns:p14="http://schemas.microsoft.com/office/powerpoint/2010/main" val="2673532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e4b7ac326b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e4b7ac326b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Yvonne demo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122967d13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122967d13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Jackie start here</a:t>
            </a:r>
            <a:endParaRPr lang="en-SG"/>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e4b7ac326b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e4b7ac326b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21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733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122967d13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122967d13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buNone/>
            </a:pPr>
            <a:r>
              <a:rPr lang="en-US" u="sng" cap="all"/>
              <a:t>Encouraging residents to adopt healthier diets</a:t>
            </a:r>
            <a:endParaRPr lang="en-US"/>
          </a:p>
          <a:p>
            <a:pPr marL="0" lvl="0" indent="0" algn="l">
              <a:spcBef>
                <a:spcPts val="0"/>
              </a:spcBef>
              <a:spcAft>
                <a:spcPts val="0"/>
              </a:spcAft>
              <a:buNone/>
            </a:pPr>
            <a:endParaRPr lang="en-SG"/>
          </a:p>
        </p:txBody>
      </p:sp>
    </p:spTree>
    <p:extLst>
      <p:ext uri="{BB962C8B-B14F-4D97-AF65-F5344CB8AC3E}">
        <p14:creationId xmlns:p14="http://schemas.microsoft.com/office/powerpoint/2010/main" val="1972572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122967d13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122967d13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72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22967d13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22967d13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5b43284f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15b43284f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4b7ac326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4b7ac326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50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e4b7ac326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e4b7ac326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Based on the median values, chocolate cookie has the lowest fat per 1g of serving, followed by cracker, then wafer, and cream biscuit has the highest fat. This could be due to the cream filling contributing to additional amount of fats on top of the butter that is a common ingredient in biscuit.</a:t>
            </a:r>
          </a:p>
          <a:p>
            <a:pPr marL="0" indent="0">
              <a:buNone/>
            </a:pPr>
            <a:r>
              <a:rPr lang="en-US"/>
              <a:t>Based on the median values, cracker has the lowest sugar per 1g of serving, followed by cream biscuit, then wafer, and chocolate cookie has the highest sugar. This could be due to the chocolate contributing to additional amount of sugar on top of the sugar that is a common ingredient in biscuit.</a:t>
            </a:r>
          </a:p>
          <a:p>
            <a:pPr marL="0" indent="0">
              <a:buNone/>
            </a:pPr>
            <a:r>
              <a:rPr lang="en-US"/>
              <a:t>Based on the median values, wafer has the lowest sodium per 1g of serving, followed by chocolate cookie, then cream biscuit, and cracker has the highest sodium. Crackers are known to be savory biscuits compared to the other types of biscuit, and this could be explained by the high level of salt present in crackers.</a:t>
            </a:r>
          </a:p>
          <a:p>
            <a:pPr marL="0" indent="0">
              <a:buNone/>
            </a:pPr>
            <a:r>
              <a:rPr lang="en-US"/>
              <a:t>The level of fat, sugar and sodium varies within each biscuit type, as well as among different biscuit type. It will be challenging to inform consumers on whether a biscuit is healthy or not based on just the type. Hence, the project seeks to classify if a biscuit is healthy or not based on the 3 nutrients using a rule based approach.</a:t>
            </a:r>
          </a:p>
        </p:txBody>
      </p:sp>
    </p:spTree>
    <p:extLst>
      <p:ext uri="{BB962C8B-B14F-4D97-AF65-F5344CB8AC3E}">
        <p14:creationId xmlns:p14="http://schemas.microsoft.com/office/powerpoint/2010/main" val="1013791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e4b7ac326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e4b7ac326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Fats: butter, oil. </a:t>
            </a:r>
            <a:endParaRPr/>
          </a:p>
        </p:txBody>
      </p:sp>
    </p:spTree>
    <p:extLst>
      <p:ext uri="{BB962C8B-B14F-4D97-AF65-F5344CB8AC3E}">
        <p14:creationId xmlns:p14="http://schemas.microsoft.com/office/powerpoint/2010/main" val="931295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e4b7ac326b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e4b7ac326b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LC start here</a:t>
            </a:r>
            <a:endParaRPr lang="en-SG"/>
          </a:p>
        </p:txBody>
      </p:sp>
    </p:spTree>
    <p:extLst>
      <p:ext uri="{BB962C8B-B14F-4D97-AF65-F5344CB8AC3E}">
        <p14:creationId xmlns:p14="http://schemas.microsoft.com/office/powerpoint/2010/main" val="2311691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65375" y="872150"/>
            <a:ext cx="4777500" cy="1350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77525" y="2222150"/>
            <a:ext cx="41532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481600" y="44958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81600" y="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4958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245"/>
        <p:cNvGrpSpPr/>
        <p:nvPr/>
      </p:nvGrpSpPr>
      <p:grpSpPr>
        <a:xfrm>
          <a:off x="0" y="0"/>
          <a:ext cx="0" cy="0"/>
          <a:chOff x="0" y="0"/>
          <a:chExt cx="0" cy="0"/>
        </a:xfrm>
      </p:grpSpPr>
      <p:sp>
        <p:nvSpPr>
          <p:cNvPr id="246" name="Google Shape;246;p31"/>
          <p:cNvSpPr/>
          <p:nvPr/>
        </p:nvSpPr>
        <p:spPr>
          <a:xfrm>
            <a:off x="0" y="4902450"/>
            <a:ext cx="9144000" cy="24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249"/>
        <p:cNvGrpSpPr/>
        <p:nvPr/>
      </p:nvGrpSpPr>
      <p:grpSpPr>
        <a:xfrm>
          <a:off x="0" y="0"/>
          <a:ext cx="0" cy="0"/>
          <a:chOff x="0" y="0"/>
          <a:chExt cx="0" cy="0"/>
        </a:xfrm>
      </p:grpSpPr>
      <p:sp>
        <p:nvSpPr>
          <p:cNvPr id="250" name="Google Shape;250;p32"/>
          <p:cNvSpPr/>
          <p:nvPr/>
        </p:nvSpPr>
        <p:spPr>
          <a:xfrm>
            <a:off x="0" y="-54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8481600" y="44904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8481600" y="-54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0" y="44904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425050" y="2326226"/>
            <a:ext cx="4293900" cy="61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996550" y="1727550"/>
            <a:ext cx="3150900" cy="53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2391900" y="3008849"/>
            <a:ext cx="43602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 name="Google Shape;19;p3"/>
          <p:cNvSpPr/>
          <p:nvPr/>
        </p:nvSpPr>
        <p:spPr>
          <a:xfrm>
            <a:off x="0" y="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8481600" y="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0" y="44958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481600" y="44958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p:nvPr/>
        </p:nvSpPr>
        <p:spPr>
          <a:xfrm>
            <a:off x="0" y="4902450"/>
            <a:ext cx="9144000" cy="24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3289025" y="1659450"/>
            <a:ext cx="4755900" cy="49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3245525" y="2314050"/>
            <a:ext cx="48429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sp>
        <p:nvSpPr>
          <p:cNvPr id="68" name="Google Shape;68;p13"/>
          <p:cNvSpPr/>
          <p:nvPr/>
        </p:nvSpPr>
        <p:spPr>
          <a:xfrm>
            <a:off x="0" y="989625"/>
            <a:ext cx="9144000" cy="4153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txBox="1">
            <a:spLocks noGrp="1"/>
          </p:cNvSpPr>
          <p:nvPr>
            <p:ph type="title"/>
          </p:nvPr>
        </p:nvSpPr>
        <p:spPr>
          <a:xfrm>
            <a:off x="662400" y="2281700"/>
            <a:ext cx="26037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7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662388" y="1891295"/>
            <a:ext cx="873900" cy="393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662400" y="2629102"/>
            <a:ext cx="2603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662400" y="12296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3" name="Google Shape;73;p13"/>
          <p:cNvSpPr txBox="1">
            <a:spLocks noGrp="1"/>
          </p:cNvSpPr>
          <p:nvPr>
            <p:ph type="title" idx="4"/>
          </p:nvPr>
        </p:nvSpPr>
        <p:spPr>
          <a:xfrm>
            <a:off x="3270150" y="2281700"/>
            <a:ext cx="26037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7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5" hasCustomPrompt="1"/>
          </p:nvPr>
        </p:nvSpPr>
        <p:spPr>
          <a:xfrm>
            <a:off x="3270138" y="1891295"/>
            <a:ext cx="873900" cy="393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6"/>
          </p:nvPr>
        </p:nvSpPr>
        <p:spPr>
          <a:xfrm>
            <a:off x="3270150" y="2629102"/>
            <a:ext cx="2603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7"/>
          </p:nvPr>
        </p:nvSpPr>
        <p:spPr>
          <a:xfrm>
            <a:off x="5877900" y="2281700"/>
            <a:ext cx="26037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7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3"/>
          <p:cNvSpPr txBox="1">
            <a:spLocks noGrp="1"/>
          </p:cNvSpPr>
          <p:nvPr>
            <p:ph type="title" idx="8" hasCustomPrompt="1"/>
          </p:nvPr>
        </p:nvSpPr>
        <p:spPr>
          <a:xfrm>
            <a:off x="5877888" y="1891295"/>
            <a:ext cx="873900" cy="393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9"/>
          </p:nvPr>
        </p:nvSpPr>
        <p:spPr>
          <a:xfrm>
            <a:off x="5877900" y="2629102"/>
            <a:ext cx="2603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13"/>
          </p:nvPr>
        </p:nvSpPr>
        <p:spPr>
          <a:xfrm>
            <a:off x="662400" y="3663600"/>
            <a:ext cx="26037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7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13"/>
          <p:cNvSpPr txBox="1">
            <a:spLocks noGrp="1"/>
          </p:cNvSpPr>
          <p:nvPr>
            <p:ph type="title" idx="14" hasCustomPrompt="1"/>
          </p:nvPr>
        </p:nvSpPr>
        <p:spPr>
          <a:xfrm>
            <a:off x="662388" y="3273195"/>
            <a:ext cx="873900" cy="393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15"/>
          </p:nvPr>
        </p:nvSpPr>
        <p:spPr>
          <a:xfrm>
            <a:off x="662400" y="4011002"/>
            <a:ext cx="2603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16"/>
          </p:nvPr>
        </p:nvSpPr>
        <p:spPr>
          <a:xfrm>
            <a:off x="3270150" y="3663600"/>
            <a:ext cx="26037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7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3"/>
          <p:cNvSpPr txBox="1">
            <a:spLocks noGrp="1"/>
          </p:cNvSpPr>
          <p:nvPr>
            <p:ph type="title" idx="17" hasCustomPrompt="1"/>
          </p:nvPr>
        </p:nvSpPr>
        <p:spPr>
          <a:xfrm>
            <a:off x="3270138" y="3273195"/>
            <a:ext cx="873900" cy="393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8"/>
          </p:nvPr>
        </p:nvSpPr>
        <p:spPr>
          <a:xfrm>
            <a:off x="3270150" y="4011002"/>
            <a:ext cx="2603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19"/>
          </p:nvPr>
        </p:nvSpPr>
        <p:spPr>
          <a:xfrm>
            <a:off x="5877900" y="3663600"/>
            <a:ext cx="26037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7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6" name="Google Shape;86;p13"/>
          <p:cNvSpPr txBox="1">
            <a:spLocks noGrp="1"/>
          </p:cNvSpPr>
          <p:nvPr>
            <p:ph type="title" idx="20" hasCustomPrompt="1"/>
          </p:nvPr>
        </p:nvSpPr>
        <p:spPr>
          <a:xfrm>
            <a:off x="5877888" y="3273195"/>
            <a:ext cx="873900" cy="393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21"/>
          </p:nvPr>
        </p:nvSpPr>
        <p:spPr>
          <a:xfrm>
            <a:off x="5877900" y="4011002"/>
            <a:ext cx="2603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3"/>
          <p:cNvSpPr/>
          <p:nvPr/>
        </p:nvSpPr>
        <p:spPr>
          <a:xfrm>
            <a:off x="0" y="475590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760000" y="475590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 name="Google Shape;116;p17"/>
          <p:cNvSpPr txBox="1">
            <a:spLocks noGrp="1"/>
          </p:cNvSpPr>
          <p:nvPr>
            <p:ph type="title" idx="2"/>
          </p:nvPr>
        </p:nvSpPr>
        <p:spPr>
          <a:xfrm>
            <a:off x="720000" y="3291567"/>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7"/>
          <p:cNvSpPr txBox="1">
            <a:spLocks noGrp="1"/>
          </p:cNvSpPr>
          <p:nvPr>
            <p:ph type="subTitle" idx="1"/>
          </p:nvPr>
        </p:nvSpPr>
        <p:spPr>
          <a:xfrm>
            <a:off x="720000" y="3619451"/>
            <a:ext cx="2336400" cy="45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7"/>
          <p:cNvSpPr txBox="1">
            <a:spLocks noGrp="1"/>
          </p:cNvSpPr>
          <p:nvPr>
            <p:ph type="title" idx="3"/>
          </p:nvPr>
        </p:nvSpPr>
        <p:spPr>
          <a:xfrm>
            <a:off x="3403800" y="3291567"/>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9" name="Google Shape;119;p17"/>
          <p:cNvSpPr txBox="1">
            <a:spLocks noGrp="1"/>
          </p:cNvSpPr>
          <p:nvPr>
            <p:ph type="subTitle" idx="4"/>
          </p:nvPr>
        </p:nvSpPr>
        <p:spPr>
          <a:xfrm>
            <a:off x="3403800" y="3619451"/>
            <a:ext cx="2336400" cy="45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7"/>
          <p:cNvSpPr txBox="1">
            <a:spLocks noGrp="1"/>
          </p:cNvSpPr>
          <p:nvPr>
            <p:ph type="title" idx="5"/>
          </p:nvPr>
        </p:nvSpPr>
        <p:spPr>
          <a:xfrm>
            <a:off x="6087600" y="3291567"/>
            <a:ext cx="2336400" cy="25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1" name="Google Shape;121;p17"/>
          <p:cNvSpPr txBox="1">
            <a:spLocks noGrp="1"/>
          </p:cNvSpPr>
          <p:nvPr>
            <p:ph type="subTitle" idx="6"/>
          </p:nvPr>
        </p:nvSpPr>
        <p:spPr>
          <a:xfrm>
            <a:off x="6087600" y="3619451"/>
            <a:ext cx="2336400" cy="45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7"/>
          <p:cNvSpPr/>
          <p:nvPr/>
        </p:nvSpPr>
        <p:spPr>
          <a:xfrm>
            <a:off x="0" y="4903500"/>
            <a:ext cx="9144000" cy="24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85"/>
        <p:cNvGrpSpPr/>
        <p:nvPr/>
      </p:nvGrpSpPr>
      <p:grpSpPr>
        <a:xfrm>
          <a:off x="0" y="0"/>
          <a:ext cx="0" cy="0"/>
          <a:chOff x="0" y="0"/>
          <a:chExt cx="0" cy="0"/>
        </a:xfrm>
      </p:grpSpPr>
      <p:sp>
        <p:nvSpPr>
          <p:cNvPr id="186" name="Google Shape;186;p24"/>
          <p:cNvSpPr txBox="1">
            <a:spLocks noGrp="1"/>
          </p:cNvSpPr>
          <p:nvPr>
            <p:ph type="subTitle" idx="1"/>
          </p:nvPr>
        </p:nvSpPr>
        <p:spPr>
          <a:xfrm>
            <a:off x="687544" y="2488009"/>
            <a:ext cx="2554500" cy="137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Char char="✦"/>
              <a:defRPr sz="1600"/>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SzPts val="1600"/>
              <a:buChar char="■"/>
              <a:defRPr sz="1600"/>
            </a:lvl9pPr>
          </a:lstStyle>
          <a:p>
            <a:endParaRPr/>
          </a:p>
        </p:txBody>
      </p:sp>
      <p:sp>
        <p:nvSpPr>
          <p:cNvPr id="187" name="Google Shape;187;p24"/>
          <p:cNvSpPr txBox="1">
            <a:spLocks noGrp="1"/>
          </p:cNvSpPr>
          <p:nvPr>
            <p:ph type="title"/>
          </p:nvPr>
        </p:nvSpPr>
        <p:spPr>
          <a:xfrm>
            <a:off x="687544" y="1495675"/>
            <a:ext cx="2114100" cy="799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8" name="Google Shape;188;p24"/>
          <p:cNvSpPr/>
          <p:nvPr/>
        </p:nvSpPr>
        <p:spPr>
          <a:xfrm>
            <a:off x="0" y="4903500"/>
            <a:ext cx="9144000" cy="24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a:off x="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876000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5"/>
        <p:cNvGrpSpPr/>
        <p:nvPr/>
      </p:nvGrpSpPr>
      <p:grpSpPr>
        <a:xfrm>
          <a:off x="0" y="0"/>
          <a:ext cx="0" cy="0"/>
          <a:chOff x="0" y="0"/>
          <a:chExt cx="0" cy="0"/>
        </a:xfrm>
      </p:grpSpPr>
      <p:sp>
        <p:nvSpPr>
          <p:cNvPr id="206" name="Google Shape;206;p26"/>
          <p:cNvSpPr/>
          <p:nvPr/>
        </p:nvSpPr>
        <p:spPr>
          <a:xfrm>
            <a:off x="0" y="0"/>
            <a:ext cx="45837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txBox="1">
            <a:spLocks noGrp="1"/>
          </p:cNvSpPr>
          <p:nvPr>
            <p:ph type="subTitle" idx="1"/>
          </p:nvPr>
        </p:nvSpPr>
        <p:spPr>
          <a:xfrm>
            <a:off x="2010713" y="2440825"/>
            <a:ext cx="2278200" cy="2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1pPr>
            <a:lvl2pPr lvl="1"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2pPr>
            <a:lvl3pPr lvl="2"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3pPr>
            <a:lvl4pPr lvl="3"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4pPr>
            <a:lvl5pPr lvl="4"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5pPr>
            <a:lvl6pPr lvl="5"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6pPr>
            <a:lvl7pPr lvl="6"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7pPr>
            <a:lvl8pPr lvl="7"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8pPr>
            <a:lvl9pPr lvl="8"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9pPr>
          </a:lstStyle>
          <a:p>
            <a:endParaRPr/>
          </a:p>
        </p:txBody>
      </p:sp>
      <p:sp>
        <p:nvSpPr>
          <p:cNvPr id="208" name="Google Shape;208;p26"/>
          <p:cNvSpPr txBox="1">
            <a:spLocks noGrp="1"/>
          </p:cNvSpPr>
          <p:nvPr>
            <p:ph type="subTitle" idx="2"/>
          </p:nvPr>
        </p:nvSpPr>
        <p:spPr>
          <a:xfrm>
            <a:off x="2010713" y="2796199"/>
            <a:ext cx="2278200" cy="80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6"/>
          <p:cNvSpPr txBox="1">
            <a:spLocks noGrp="1"/>
          </p:cNvSpPr>
          <p:nvPr>
            <p:ph type="subTitle" idx="3"/>
          </p:nvPr>
        </p:nvSpPr>
        <p:spPr>
          <a:xfrm>
            <a:off x="4855088" y="2440825"/>
            <a:ext cx="2278200" cy="25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1pPr>
            <a:lvl2pPr lvl="1"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2pPr>
            <a:lvl3pPr lvl="2"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3pPr>
            <a:lvl4pPr lvl="3"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4pPr>
            <a:lvl5pPr lvl="4"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5pPr>
            <a:lvl6pPr lvl="5"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6pPr>
            <a:lvl7pPr lvl="6"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7pPr>
            <a:lvl8pPr lvl="7"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8pPr>
            <a:lvl9pPr lvl="8" algn="ctr" rtl="0">
              <a:lnSpc>
                <a:spcPct val="100000"/>
              </a:lnSpc>
              <a:spcBef>
                <a:spcPts val="0"/>
              </a:spcBef>
              <a:spcAft>
                <a:spcPts val="0"/>
              </a:spcAft>
              <a:buClr>
                <a:schemeClr val="accent1"/>
              </a:buClr>
              <a:buSzPts val="2200"/>
              <a:buFont typeface="Playfair Display Black"/>
              <a:buNone/>
              <a:defRPr sz="2200">
                <a:solidFill>
                  <a:schemeClr val="accent1"/>
                </a:solidFill>
                <a:latin typeface="Playfair Display Black"/>
                <a:ea typeface="Playfair Display Black"/>
                <a:cs typeface="Playfair Display Black"/>
                <a:sym typeface="Playfair Display Black"/>
              </a:defRPr>
            </a:lvl9pPr>
          </a:lstStyle>
          <a:p>
            <a:endParaRPr/>
          </a:p>
        </p:txBody>
      </p:sp>
      <p:sp>
        <p:nvSpPr>
          <p:cNvPr id="210" name="Google Shape;210;p26"/>
          <p:cNvSpPr txBox="1">
            <a:spLocks noGrp="1"/>
          </p:cNvSpPr>
          <p:nvPr>
            <p:ph type="subTitle" idx="4"/>
          </p:nvPr>
        </p:nvSpPr>
        <p:spPr>
          <a:xfrm>
            <a:off x="4855088" y="2796199"/>
            <a:ext cx="2278200" cy="80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1pPr>
            <a:lvl2pPr lvl="1"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2pPr>
            <a:lvl3pPr lvl="2"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3pPr>
            <a:lvl4pPr lvl="3"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4pPr>
            <a:lvl5pPr lvl="4"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5pPr>
            <a:lvl6pPr lvl="5"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6pPr>
            <a:lvl7pPr lvl="6"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7pPr>
            <a:lvl8pPr lvl="7"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8pPr>
            <a:lvl9pPr lvl="8" rtl="0">
              <a:spcBef>
                <a:spcPts val="0"/>
              </a:spcBef>
              <a:spcAft>
                <a:spcPts val="0"/>
              </a:spcAft>
              <a:buClr>
                <a:schemeClr val="lt2"/>
              </a:buClr>
              <a:buSzPts val="3000"/>
              <a:buFont typeface="Playfair Display Black"/>
              <a:buNone/>
              <a:defRPr sz="3000">
                <a:solidFill>
                  <a:schemeClr val="lt2"/>
                </a:solidFill>
                <a:latin typeface="Playfair Display Black"/>
                <a:ea typeface="Playfair Display Black"/>
                <a:cs typeface="Playfair Display Black"/>
                <a:sym typeface="Playfair Display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1pPr>
            <a:lvl2pPr marL="914400" lvl="1"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2pPr>
            <a:lvl3pPr marL="1371600" lvl="2"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3pPr>
            <a:lvl4pPr marL="1828800" lvl="3"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4pPr>
            <a:lvl5pPr marL="2286000" lvl="4"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5pPr>
            <a:lvl6pPr marL="2743200" lvl="5"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6pPr>
            <a:lvl7pPr marL="3200400" lvl="6"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7pPr>
            <a:lvl8pPr marL="3657600" lvl="7" indent="-317500">
              <a:lnSpc>
                <a:spcPct val="115000"/>
              </a:lnSpc>
              <a:spcBef>
                <a:spcPts val="1600"/>
              </a:spcBef>
              <a:spcAft>
                <a:spcPts val="0"/>
              </a:spcAft>
              <a:buClr>
                <a:schemeClr val="dk1"/>
              </a:buClr>
              <a:buSzPts val="1400"/>
              <a:buFont typeface="Be Vietnam"/>
              <a:buChar char="○"/>
              <a:defRPr>
                <a:solidFill>
                  <a:schemeClr val="dk1"/>
                </a:solidFill>
                <a:latin typeface="Be Vietnam"/>
                <a:ea typeface="Be Vietnam"/>
                <a:cs typeface="Be Vietnam"/>
                <a:sym typeface="Be Vietnam"/>
              </a:defRPr>
            </a:lvl8pPr>
            <a:lvl9pPr marL="4114800" lvl="8" indent="-317500">
              <a:lnSpc>
                <a:spcPct val="115000"/>
              </a:lnSpc>
              <a:spcBef>
                <a:spcPts val="1600"/>
              </a:spcBef>
              <a:spcAft>
                <a:spcPts val="1600"/>
              </a:spcAft>
              <a:buClr>
                <a:schemeClr val="dk1"/>
              </a:buClr>
              <a:buSzPts val="1400"/>
              <a:buFont typeface="Be Vietnam"/>
              <a:buChar char="■"/>
              <a:defRPr>
                <a:solidFill>
                  <a:schemeClr val="dk1"/>
                </a:solidFill>
                <a:latin typeface="Be Vietnam"/>
                <a:ea typeface="Be Vietnam"/>
                <a:cs typeface="Be Vietnam"/>
                <a:sym typeface="Be Vietna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3" r:id="rId7"/>
    <p:sldLayoutId id="2147483670" r:id="rId8"/>
    <p:sldLayoutId id="2147483672" r:id="rId9"/>
    <p:sldLayoutId id="2147483677" r:id="rId10"/>
    <p:sldLayoutId id="214748367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snack-o-meter.streamlit.app/"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F333CE-BA8F-4957-BCC7-AC498AE7E193}"/>
              </a:ext>
            </a:extLst>
          </p:cNvPr>
          <p:cNvSpPr txBox="1"/>
          <p:nvPr/>
        </p:nvSpPr>
        <p:spPr>
          <a:xfrm>
            <a:off x="734786" y="791936"/>
            <a:ext cx="7707085" cy="3139321"/>
          </a:xfrm>
          <a:prstGeom prst="rect">
            <a:avLst/>
          </a:prstGeom>
          <a:noFill/>
        </p:spPr>
        <p:txBody>
          <a:bodyPr wrap="square" rtlCol="0">
            <a:spAutoFit/>
          </a:bodyPr>
          <a:lstStyle/>
          <a:p>
            <a:pPr marL="139700" indent="0">
              <a:buNone/>
            </a:pPr>
            <a:r>
              <a:rPr lang="en-US" sz="1800">
                <a:solidFill>
                  <a:srgbClr val="000000"/>
                </a:solidFill>
                <a:latin typeface="Calibri"/>
                <a:ea typeface="Calibri"/>
                <a:cs typeface="Calibri"/>
              </a:rPr>
              <a:t>The purpose of this deck is to fulfill the requirement of DSI 39, Project 4.</a:t>
            </a:r>
            <a:endParaRPr lang="en-US" sz="1800">
              <a:latin typeface="Calibri"/>
              <a:ea typeface="Calibri"/>
              <a:cs typeface="Calibri"/>
            </a:endParaRPr>
          </a:p>
          <a:p>
            <a:pPr marL="139700" indent="0">
              <a:buNone/>
            </a:pPr>
            <a:endParaRPr lang="en-US" sz="1800">
              <a:solidFill>
                <a:srgbClr val="000000"/>
              </a:solidFill>
              <a:latin typeface="Calibri"/>
              <a:ea typeface="Calibri"/>
              <a:cs typeface="Calibri"/>
            </a:endParaRPr>
          </a:p>
          <a:p>
            <a:pPr marL="139700" indent="0">
              <a:buNone/>
            </a:pPr>
            <a:r>
              <a:rPr lang="en-US" sz="1800" b="1">
                <a:solidFill>
                  <a:srgbClr val="000000"/>
                </a:solidFill>
                <a:latin typeface="Calibri"/>
                <a:ea typeface="Calibri"/>
                <a:cs typeface="Calibri"/>
              </a:rPr>
              <a:t>Role:</a:t>
            </a:r>
            <a:r>
              <a:rPr lang="en-US" sz="1800">
                <a:solidFill>
                  <a:srgbClr val="000000"/>
                </a:solidFill>
                <a:latin typeface="Calibri"/>
                <a:ea typeface="Calibri"/>
                <a:cs typeface="Calibri"/>
              </a:rPr>
              <a:t> </a:t>
            </a:r>
            <a:r>
              <a:rPr lang="en-US" sz="1800">
                <a:latin typeface="Calibri"/>
                <a:ea typeface="Calibri"/>
                <a:cs typeface="Calibri"/>
              </a:rPr>
              <a:t>Health Promotion Board (HPB) Data Science Team</a:t>
            </a:r>
          </a:p>
          <a:p>
            <a:pPr marL="139700" indent="0">
              <a:buNone/>
            </a:pPr>
            <a:endParaRPr lang="en-US" sz="1800">
              <a:latin typeface="Calibri"/>
              <a:ea typeface="Calibri"/>
              <a:cs typeface="Calibri"/>
            </a:endParaRPr>
          </a:p>
          <a:p>
            <a:pPr marL="139700" indent="0">
              <a:buNone/>
            </a:pPr>
            <a:r>
              <a:rPr lang="en-US" sz="1800" b="1">
                <a:latin typeface="Calibri"/>
                <a:ea typeface="Calibri"/>
                <a:cs typeface="Calibri"/>
              </a:rPr>
              <a:t>Audience:</a:t>
            </a:r>
            <a:r>
              <a:rPr lang="en-US" sz="1800">
                <a:latin typeface="Calibri"/>
                <a:ea typeface="Calibri"/>
                <a:cs typeface="Calibri"/>
              </a:rPr>
              <a:t> HPB's Senior Management</a:t>
            </a:r>
          </a:p>
          <a:p>
            <a:pPr marL="139700" indent="0">
              <a:buNone/>
            </a:pPr>
            <a:endParaRPr lang="en-US" sz="1800">
              <a:latin typeface="Calibri"/>
              <a:ea typeface="Calibri"/>
              <a:cs typeface="Calibri"/>
            </a:endParaRPr>
          </a:p>
          <a:p>
            <a:pPr marL="139700" indent="0">
              <a:buNone/>
            </a:pPr>
            <a:r>
              <a:rPr lang="en-US" sz="1800" b="1">
                <a:latin typeface="Calibri"/>
                <a:ea typeface="Calibri"/>
                <a:cs typeface="Calibri"/>
              </a:rPr>
              <a:t>Problem Statement</a:t>
            </a:r>
            <a:r>
              <a:rPr lang="en-US" sz="1800">
                <a:latin typeface="Calibri"/>
                <a:ea typeface="Calibri"/>
                <a:cs typeface="Calibri"/>
              </a:rPr>
              <a:t>: Singaporeans spend a significant % of their diet on snacks. However, there is no guidelines that apply specifically to snacks.</a:t>
            </a:r>
          </a:p>
          <a:p>
            <a:pPr marL="139700" indent="0">
              <a:buNone/>
            </a:pPr>
            <a:endParaRPr lang="en-US" sz="1800">
              <a:latin typeface="Calibri"/>
              <a:ea typeface="Calibri"/>
              <a:cs typeface="Calibri"/>
            </a:endParaRPr>
          </a:p>
          <a:p>
            <a:pPr marL="139700" indent="0">
              <a:buNone/>
            </a:pPr>
            <a:r>
              <a:rPr lang="en-US" sz="1800" b="1">
                <a:latin typeface="Calibri"/>
                <a:ea typeface="Calibri"/>
                <a:cs typeface="Calibri"/>
              </a:rPr>
              <a:t>Done by:</a:t>
            </a:r>
            <a:r>
              <a:rPr lang="en-US" sz="1800">
                <a:latin typeface="Calibri"/>
                <a:ea typeface="Calibri"/>
                <a:cs typeface="Calibri"/>
              </a:rPr>
              <a:t> The Colony (Jackie Seah, Li Cheng, Mei Qi, Yvonne Lim)</a:t>
            </a:r>
          </a:p>
          <a:p>
            <a:endParaRPr lang="en-SG" sz="1800"/>
          </a:p>
        </p:txBody>
      </p:sp>
    </p:spTree>
    <p:extLst>
      <p:ext uri="{BB962C8B-B14F-4D97-AF65-F5344CB8AC3E}">
        <p14:creationId xmlns:p14="http://schemas.microsoft.com/office/powerpoint/2010/main" val="796267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Labelling biscuits based on recommended values of 3 nutrients of concern</a:t>
            </a:r>
            <a:endParaRPr/>
          </a:p>
        </p:txBody>
      </p:sp>
      <p:sp>
        <p:nvSpPr>
          <p:cNvPr id="924" name="Google Shape;924;p58"/>
          <p:cNvSpPr txBox="1">
            <a:spLocks noGrp="1"/>
          </p:cNvSpPr>
          <p:nvPr>
            <p:ph type="title" idx="2"/>
          </p:nvPr>
        </p:nvSpPr>
        <p:spPr>
          <a:xfrm>
            <a:off x="720000" y="3291567"/>
            <a:ext cx="2336400"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3600"/>
              <a:t>Sodium</a:t>
            </a:r>
          </a:p>
        </p:txBody>
      </p:sp>
      <p:sp>
        <p:nvSpPr>
          <p:cNvPr id="925" name="Google Shape;925;p58"/>
          <p:cNvSpPr txBox="1">
            <a:spLocks noGrp="1"/>
          </p:cNvSpPr>
          <p:nvPr>
            <p:ph type="subTitle" idx="1"/>
          </p:nvPr>
        </p:nvSpPr>
        <p:spPr>
          <a:xfrm>
            <a:off x="720000" y="3619451"/>
            <a:ext cx="2336400" cy="4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2400">
                <a:latin typeface="Arial" panose="020B0604020202020204" pitchFamily="34" charset="0"/>
                <a:cs typeface="Arial" panose="020B0604020202020204" pitchFamily="34" charset="0"/>
              </a:rPr>
              <a:t>0.28g/100g</a:t>
            </a:r>
          </a:p>
        </p:txBody>
      </p:sp>
      <p:sp>
        <p:nvSpPr>
          <p:cNvPr id="926" name="Google Shape;926;p58"/>
          <p:cNvSpPr txBox="1">
            <a:spLocks noGrp="1"/>
          </p:cNvSpPr>
          <p:nvPr>
            <p:ph type="title" idx="3"/>
          </p:nvPr>
        </p:nvSpPr>
        <p:spPr>
          <a:xfrm>
            <a:off x="3403800" y="3291567"/>
            <a:ext cx="2336400"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3600"/>
              <a:t>Sugar</a:t>
            </a:r>
          </a:p>
        </p:txBody>
      </p:sp>
      <p:sp>
        <p:nvSpPr>
          <p:cNvPr id="927" name="Google Shape;927;p58"/>
          <p:cNvSpPr txBox="1">
            <a:spLocks noGrp="1"/>
          </p:cNvSpPr>
          <p:nvPr>
            <p:ph type="subTitle" idx="4"/>
          </p:nvPr>
        </p:nvSpPr>
        <p:spPr>
          <a:xfrm>
            <a:off x="3403800" y="3619451"/>
            <a:ext cx="2336400" cy="4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2400">
                <a:latin typeface="Arial" panose="020B0604020202020204" pitchFamily="34" charset="0"/>
                <a:cs typeface="Arial" panose="020B0604020202020204" pitchFamily="34" charset="0"/>
              </a:rPr>
              <a:t>21g/100g</a:t>
            </a:r>
          </a:p>
        </p:txBody>
      </p:sp>
      <p:sp>
        <p:nvSpPr>
          <p:cNvPr id="928" name="Google Shape;928;p58"/>
          <p:cNvSpPr txBox="1">
            <a:spLocks noGrp="1"/>
          </p:cNvSpPr>
          <p:nvPr>
            <p:ph type="title" idx="5"/>
          </p:nvPr>
        </p:nvSpPr>
        <p:spPr>
          <a:xfrm>
            <a:off x="6087600" y="3291567"/>
            <a:ext cx="2336400"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3600"/>
              <a:t>Fat</a:t>
            </a:r>
          </a:p>
        </p:txBody>
      </p:sp>
      <p:sp>
        <p:nvSpPr>
          <p:cNvPr id="929" name="Google Shape;929;p58"/>
          <p:cNvSpPr txBox="1">
            <a:spLocks noGrp="1"/>
          </p:cNvSpPr>
          <p:nvPr>
            <p:ph type="subTitle" idx="6"/>
          </p:nvPr>
        </p:nvSpPr>
        <p:spPr>
          <a:xfrm>
            <a:off x="6087600" y="3619451"/>
            <a:ext cx="2336400" cy="4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2400">
                <a:latin typeface="Arial" panose="020B0604020202020204" pitchFamily="34" charset="0"/>
                <a:cs typeface="Arial" panose="020B0604020202020204" pitchFamily="34" charset="0"/>
              </a:rPr>
              <a:t>25g/100g</a:t>
            </a:r>
          </a:p>
        </p:txBody>
      </p:sp>
      <p:sp>
        <p:nvSpPr>
          <p:cNvPr id="931" name="Google Shape;931;p58"/>
          <p:cNvSpPr/>
          <p:nvPr/>
        </p:nvSpPr>
        <p:spPr>
          <a:xfrm>
            <a:off x="1050000" y="2991650"/>
            <a:ext cx="1676400" cy="14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2400"/>
          </a:p>
        </p:txBody>
      </p:sp>
      <p:sp>
        <p:nvSpPr>
          <p:cNvPr id="933" name="Google Shape;933;p58"/>
          <p:cNvSpPr/>
          <p:nvPr/>
        </p:nvSpPr>
        <p:spPr>
          <a:xfrm>
            <a:off x="3733800" y="2991650"/>
            <a:ext cx="1676400" cy="14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2400"/>
          </a:p>
        </p:txBody>
      </p:sp>
      <p:sp>
        <p:nvSpPr>
          <p:cNvPr id="935" name="Google Shape;935;p58"/>
          <p:cNvSpPr/>
          <p:nvPr/>
        </p:nvSpPr>
        <p:spPr>
          <a:xfrm>
            <a:off x="6417600" y="2991650"/>
            <a:ext cx="1676400" cy="14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2400"/>
          </a:p>
        </p:txBody>
      </p:sp>
      <p:pic>
        <p:nvPicPr>
          <p:cNvPr id="3" name="Picture 2">
            <a:extLst>
              <a:ext uri="{FF2B5EF4-FFF2-40B4-BE49-F238E27FC236}">
                <a16:creationId xmlns:a16="http://schemas.microsoft.com/office/drawing/2014/main" id="{F14BFA7E-AFFD-EDF6-E1A0-7289A78AF4A9}"/>
              </a:ext>
            </a:extLst>
          </p:cNvPr>
          <p:cNvPicPr>
            <a:picLocks/>
          </p:cNvPicPr>
          <p:nvPr/>
        </p:nvPicPr>
        <p:blipFill>
          <a:blip r:embed="rId3"/>
          <a:stretch>
            <a:fillRect/>
          </a:stretch>
        </p:blipFill>
        <p:spPr>
          <a:xfrm>
            <a:off x="3736200" y="1314314"/>
            <a:ext cx="1674000" cy="1674000"/>
          </a:xfrm>
          <a:prstGeom prst="rect">
            <a:avLst/>
          </a:prstGeom>
        </p:spPr>
      </p:pic>
      <p:pic>
        <p:nvPicPr>
          <p:cNvPr id="5" name="Picture 4">
            <a:extLst>
              <a:ext uri="{FF2B5EF4-FFF2-40B4-BE49-F238E27FC236}">
                <a16:creationId xmlns:a16="http://schemas.microsoft.com/office/drawing/2014/main" id="{C21F9BBE-C3DF-9B5B-690B-5DA55596719E}"/>
              </a:ext>
            </a:extLst>
          </p:cNvPr>
          <p:cNvPicPr>
            <a:picLocks/>
          </p:cNvPicPr>
          <p:nvPr/>
        </p:nvPicPr>
        <p:blipFill>
          <a:blip r:embed="rId4"/>
          <a:stretch>
            <a:fillRect/>
          </a:stretch>
        </p:blipFill>
        <p:spPr>
          <a:xfrm>
            <a:off x="1044557" y="1313326"/>
            <a:ext cx="1674000" cy="1674000"/>
          </a:xfrm>
          <a:prstGeom prst="rect">
            <a:avLst/>
          </a:prstGeom>
        </p:spPr>
      </p:pic>
      <p:pic>
        <p:nvPicPr>
          <p:cNvPr id="7" name="Picture 6">
            <a:extLst>
              <a:ext uri="{FF2B5EF4-FFF2-40B4-BE49-F238E27FC236}">
                <a16:creationId xmlns:a16="http://schemas.microsoft.com/office/drawing/2014/main" id="{2C0E54BB-0294-1ACA-E881-B648126D5AE4}"/>
              </a:ext>
            </a:extLst>
          </p:cNvPr>
          <p:cNvPicPr>
            <a:picLocks/>
          </p:cNvPicPr>
          <p:nvPr/>
        </p:nvPicPr>
        <p:blipFill>
          <a:blip r:embed="rId5"/>
          <a:stretch>
            <a:fillRect/>
          </a:stretch>
        </p:blipFill>
        <p:spPr>
          <a:xfrm>
            <a:off x="6425443" y="1306150"/>
            <a:ext cx="1674000" cy="1674000"/>
          </a:xfrm>
          <a:prstGeom prst="rect">
            <a:avLst/>
          </a:prstGeom>
        </p:spPr>
      </p:pic>
      <p:sp>
        <p:nvSpPr>
          <p:cNvPr id="8" name="TextBox 7">
            <a:extLst>
              <a:ext uri="{FF2B5EF4-FFF2-40B4-BE49-F238E27FC236}">
                <a16:creationId xmlns:a16="http://schemas.microsoft.com/office/drawing/2014/main" id="{F05EC163-4975-24E0-5F63-7F676093369E}"/>
              </a:ext>
            </a:extLst>
          </p:cNvPr>
          <p:cNvSpPr txBox="1"/>
          <p:nvPr/>
        </p:nvSpPr>
        <p:spPr>
          <a:xfrm>
            <a:off x="0" y="4866501"/>
            <a:ext cx="5787162" cy="276999"/>
          </a:xfrm>
          <a:prstGeom prst="rect">
            <a:avLst/>
          </a:prstGeom>
          <a:noFill/>
        </p:spPr>
        <p:txBody>
          <a:bodyPr wrap="none" lIns="91440" tIns="45720" rIns="91440" bIns="45720" rtlCol="0" anchor="t">
            <a:spAutoFit/>
          </a:bodyPr>
          <a:lstStyle/>
          <a:p>
            <a:r>
              <a:rPr lang="en-SG" sz="1200" i="1"/>
              <a:t>Sugar and Fat based on </a:t>
            </a:r>
            <a:r>
              <a:rPr lang="en-US" sz="1200" i="1"/>
              <a:t>Healthier Choice Symbol Nutrient Guidelines</a:t>
            </a:r>
            <a:r>
              <a:rPr lang="en-SG" sz="1200" i="1"/>
              <a:t> (as of 2020)</a:t>
            </a:r>
          </a:p>
        </p:txBody>
      </p:sp>
    </p:spTree>
    <p:extLst>
      <p:ext uri="{BB962C8B-B14F-4D97-AF65-F5344CB8AC3E}">
        <p14:creationId xmlns:p14="http://schemas.microsoft.com/office/powerpoint/2010/main" val="1275911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6" name="Google Shape;496;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classification machine learning model is trained, and used to classify if a biscuit product is healthy or unhealthy</a:t>
            </a:r>
            <a:endParaRPr/>
          </a:p>
        </p:txBody>
      </p:sp>
      <p:pic>
        <p:nvPicPr>
          <p:cNvPr id="7" name="Graphic 6" descr="Computer with solid fill">
            <a:extLst>
              <a:ext uri="{FF2B5EF4-FFF2-40B4-BE49-F238E27FC236}">
                <a16:creationId xmlns:a16="http://schemas.microsoft.com/office/drawing/2014/main" id="{B6DBD812-C33D-7D09-EA37-A0F991979A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8291" y="1847783"/>
            <a:ext cx="914400" cy="914400"/>
          </a:xfrm>
          <a:prstGeom prst="rect">
            <a:avLst/>
          </a:prstGeom>
        </p:spPr>
      </p:pic>
      <p:pic>
        <p:nvPicPr>
          <p:cNvPr id="8" name="Graphic 7" descr="Computer with solid fill">
            <a:extLst>
              <a:ext uri="{FF2B5EF4-FFF2-40B4-BE49-F238E27FC236}">
                <a16:creationId xmlns:a16="http://schemas.microsoft.com/office/drawing/2014/main" id="{545CBC27-825B-802F-FB20-D6772F7BD8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4295" y="3796073"/>
            <a:ext cx="914400" cy="914400"/>
          </a:xfrm>
          <a:prstGeom prst="rect">
            <a:avLst/>
          </a:prstGeom>
        </p:spPr>
      </p:pic>
      <p:pic>
        <p:nvPicPr>
          <p:cNvPr id="10" name="Picture 9">
            <a:extLst>
              <a:ext uri="{FF2B5EF4-FFF2-40B4-BE49-F238E27FC236}">
                <a16:creationId xmlns:a16="http://schemas.microsoft.com/office/drawing/2014/main" id="{A1FA603B-1D53-AAAB-607E-479914E85B36}"/>
              </a:ext>
            </a:extLst>
          </p:cNvPr>
          <p:cNvPicPr>
            <a:picLocks noChangeAspect="1"/>
          </p:cNvPicPr>
          <p:nvPr/>
        </p:nvPicPr>
        <p:blipFill>
          <a:blip r:embed="rId5"/>
          <a:stretch>
            <a:fillRect/>
          </a:stretch>
        </p:blipFill>
        <p:spPr>
          <a:xfrm>
            <a:off x="1686576" y="3642185"/>
            <a:ext cx="823509" cy="1092733"/>
          </a:xfrm>
          <a:prstGeom prst="rect">
            <a:avLst/>
          </a:prstGeom>
        </p:spPr>
      </p:pic>
      <p:sp>
        <p:nvSpPr>
          <p:cNvPr id="11" name="TextBox 10">
            <a:extLst>
              <a:ext uri="{FF2B5EF4-FFF2-40B4-BE49-F238E27FC236}">
                <a16:creationId xmlns:a16="http://schemas.microsoft.com/office/drawing/2014/main" id="{97BC4E13-6D7F-C361-05D1-75133BDD2F98}"/>
              </a:ext>
            </a:extLst>
          </p:cNvPr>
          <p:cNvSpPr txBox="1"/>
          <p:nvPr/>
        </p:nvSpPr>
        <p:spPr>
          <a:xfrm>
            <a:off x="3134204" y="3642185"/>
            <a:ext cx="1553630" cy="276999"/>
          </a:xfrm>
          <a:prstGeom prst="rect">
            <a:avLst/>
          </a:prstGeom>
          <a:noFill/>
        </p:spPr>
        <p:txBody>
          <a:bodyPr wrap="none" rtlCol="0">
            <a:spAutoFit/>
          </a:bodyPr>
          <a:lstStyle/>
          <a:p>
            <a:r>
              <a:rPr lang="en-SG" sz="1200" b="1"/>
              <a:t>Deploy best model</a:t>
            </a:r>
          </a:p>
        </p:txBody>
      </p:sp>
      <p:sp>
        <p:nvSpPr>
          <p:cNvPr id="12" name="TextBox 11">
            <a:extLst>
              <a:ext uri="{FF2B5EF4-FFF2-40B4-BE49-F238E27FC236}">
                <a16:creationId xmlns:a16="http://schemas.microsoft.com/office/drawing/2014/main" id="{5D20E094-FB8B-44F1-BF9F-C4FDAA42FC7E}"/>
              </a:ext>
            </a:extLst>
          </p:cNvPr>
          <p:cNvSpPr txBox="1"/>
          <p:nvPr/>
        </p:nvSpPr>
        <p:spPr>
          <a:xfrm>
            <a:off x="4848378" y="1727961"/>
            <a:ext cx="1375698" cy="276999"/>
          </a:xfrm>
          <a:prstGeom prst="rect">
            <a:avLst/>
          </a:prstGeom>
          <a:noFill/>
        </p:spPr>
        <p:txBody>
          <a:bodyPr wrap="none" rtlCol="0">
            <a:spAutoFit/>
          </a:bodyPr>
          <a:lstStyle/>
          <a:p>
            <a:r>
              <a:rPr lang="en-SG" sz="1200" b="1"/>
              <a:t>Training models</a:t>
            </a:r>
          </a:p>
        </p:txBody>
      </p:sp>
      <p:graphicFrame>
        <p:nvGraphicFramePr>
          <p:cNvPr id="13" name="Table 12">
            <a:extLst>
              <a:ext uri="{FF2B5EF4-FFF2-40B4-BE49-F238E27FC236}">
                <a16:creationId xmlns:a16="http://schemas.microsoft.com/office/drawing/2014/main" id="{57691BC7-6701-A6E0-A10E-22A0F85CA548}"/>
              </a:ext>
            </a:extLst>
          </p:cNvPr>
          <p:cNvGraphicFramePr>
            <a:graphicFrameLocks noGrp="1"/>
          </p:cNvGraphicFramePr>
          <p:nvPr>
            <p:extLst>
              <p:ext uri="{D42A27DB-BD31-4B8C-83A1-F6EECF244321}">
                <p14:modId xmlns:p14="http://schemas.microsoft.com/office/powerpoint/2010/main" val="3338948225"/>
              </p:ext>
            </p:extLst>
          </p:nvPr>
        </p:nvGraphicFramePr>
        <p:xfrm>
          <a:off x="171814" y="1908743"/>
          <a:ext cx="2532252" cy="792480"/>
        </p:xfrm>
        <a:graphic>
          <a:graphicData uri="http://schemas.openxmlformats.org/drawingml/2006/table">
            <a:tbl>
              <a:tblPr firstRow="1" bandRow="1">
                <a:tableStyleId>{6A4B1A42-8BD2-4FBB-89E5-EFEE815A1FD7}</a:tableStyleId>
              </a:tblPr>
              <a:tblGrid>
                <a:gridCol w="557603">
                  <a:extLst>
                    <a:ext uri="{9D8B030D-6E8A-4147-A177-3AD203B41FA5}">
                      <a16:colId xmlns:a16="http://schemas.microsoft.com/office/drawing/2014/main" val="4049265279"/>
                    </a:ext>
                  </a:extLst>
                </a:gridCol>
                <a:gridCol w="415843">
                  <a:extLst>
                    <a:ext uri="{9D8B030D-6E8A-4147-A177-3AD203B41FA5}">
                      <a16:colId xmlns:a16="http://schemas.microsoft.com/office/drawing/2014/main" val="2833322070"/>
                    </a:ext>
                  </a:extLst>
                </a:gridCol>
                <a:gridCol w="528854">
                  <a:extLst>
                    <a:ext uri="{9D8B030D-6E8A-4147-A177-3AD203B41FA5}">
                      <a16:colId xmlns:a16="http://schemas.microsoft.com/office/drawing/2014/main" val="516053262"/>
                    </a:ext>
                  </a:extLst>
                </a:gridCol>
                <a:gridCol w="447152">
                  <a:extLst>
                    <a:ext uri="{9D8B030D-6E8A-4147-A177-3AD203B41FA5}">
                      <a16:colId xmlns:a16="http://schemas.microsoft.com/office/drawing/2014/main" val="3569866189"/>
                    </a:ext>
                  </a:extLst>
                </a:gridCol>
                <a:gridCol w="582800">
                  <a:extLst>
                    <a:ext uri="{9D8B030D-6E8A-4147-A177-3AD203B41FA5}">
                      <a16:colId xmlns:a16="http://schemas.microsoft.com/office/drawing/2014/main" val="443161248"/>
                    </a:ext>
                  </a:extLst>
                </a:gridCol>
              </a:tblGrid>
              <a:tr h="196989">
                <a:tc>
                  <a:txBody>
                    <a:bodyPr/>
                    <a:lstStyle/>
                    <a:p>
                      <a:pPr algn="ctr"/>
                      <a:r>
                        <a:rPr lang="en-SG" sz="700" b="1"/>
                        <a:t>Biscuit</a:t>
                      </a:r>
                    </a:p>
                  </a:txBody>
                  <a:tcPr anchor="ctr">
                    <a:solidFill>
                      <a:schemeClr val="bg1"/>
                    </a:solidFill>
                  </a:tcPr>
                </a:tc>
                <a:tc>
                  <a:txBody>
                    <a:bodyPr/>
                    <a:lstStyle/>
                    <a:p>
                      <a:pPr algn="ctr"/>
                      <a:r>
                        <a:rPr lang="en-SG" sz="700" b="1"/>
                        <a:t>Fat</a:t>
                      </a:r>
                    </a:p>
                  </a:txBody>
                  <a:tcPr anchor="ctr">
                    <a:solidFill>
                      <a:schemeClr val="bg1"/>
                    </a:solidFill>
                  </a:tcPr>
                </a:tc>
                <a:tc>
                  <a:txBody>
                    <a:bodyPr/>
                    <a:lstStyle/>
                    <a:p>
                      <a:pPr algn="ctr"/>
                      <a:r>
                        <a:rPr lang="en-SG" sz="700" b="1"/>
                        <a:t>Sodium</a:t>
                      </a:r>
                    </a:p>
                  </a:txBody>
                  <a:tcPr anchor="ctr">
                    <a:solidFill>
                      <a:schemeClr val="bg1"/>
                    </a:solidFill>
                  </a:tcPr>
                </a:tc>
                <a:tc>
                  <a:txBody>
                    <a:bodyPr/>
                    <a:lstStyle/>
                    <a:p>
                      <a:pPr algn="ctr"/>
                      <a:r>
                        <a:rPr lang="en-SG" sz="700" b="1"/>
                        <a:t>Sugar</a:t>
                      </a:r>
                    </a:p>
                  </a:txBody>
                  <a:tcPr anchor="ctr">
                    <a:solidFill>
                      <a:schemeClr val="bg1"/>
                    </a:solidFill>
                  </a:tcPr>
                </a:tc>
                <a:tc>
                  <a:txBody>
                    <a:bodyPr/>
                    <a:lstStyle/>
                    <a:p>
                      <a:pPr algn="ctr"/>
                      <a:r>
                        <a:rPr lang="en-SG" sz="700" b="1"/>
                        <a:t>Predictor</a:t>
                      </a:r>
                    </a:p>
                  </a:txBody>
                  <a:tcPr anchor="ctr">
                    <a:solidFill>
                      <a:schemeClr val="bg1"/>
                    </a:solidFill>
                  </a:tcPr>
                </a:tc>
                <a:extLst>
                  <a:ext uri="{0D108BD9-81ED-4DB2-BD59-A6C34878D82A}">
                    <a16:rowId xmlns:a16="http://schemas.microsoft.com/office/drawing/2014/main" val="1247483399"/>
                  </a:ext>
                </a:extLst>
              </a:tr>
              <a:tr h="196989">
                <a:tc>
                  <a:txBody>
                    <a:bodyPr/>
                    <a:lstStyle/>
                    <a:p>
                      <a:pPr algn="ctr"/>
                      <a:r>
                        <a:rPr lang="en-SG" sz="700"/>
                        <a:t>A</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700" b="0" i="0" u="none" strike="noStrike" kern="0" cap="none" spc="0" normalizeH="0" baseline="0" noProof="0">
                          <a:ln>
                            <a:noFill/>
                          </a:ln>
                          <a:solidFill>
                            <a:srgbClr val="000000"/>
                          </a:solidFill>
                          <a:effectLst/>
                          <a:uLnTx/>
                          <a:uFillTx/>
                          <a:latin typeface="Arial"/>
                          <a:cs typeface="Arial"/>
                          <a:sym typeface="Arial"/>
                        </a:rPr>
                        <a:t>X</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700" b="0" i="0" u="none" strike="noStrike" kern="0" cap="none" spc="0" normalizeH="0" baseline="0" noProof="0">
                          <a:ln>
                            <a:noFill/>
                          </a:ln>
                          <a:solidFill>
                            <a:srgbClr val="000000"/>
                          </a:solidFill>
                          <a:effectLst/>
                          <a:uLnTx/>
                          <a:uFillTx/>
                          <a:latin typeface="Arial"/>
                          <a:cs typeface="Arial"/>
                          <a:sym typeface="Arial"/>
                        </a:rPr>
                        <a:t>X</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700" b="0" i="0" u="none" strike="noStrike" kern="0" cap="none" spc="0" normalizeH="0" baseline="0" noProof="0">
                          <a:ln>
                            <a:noFill/>
                          </a:ln>
                          <a:solidFill>
                            <a:srgbClr val="000000"/>
                          </a:solidFill>
                          <a:effectLst/>
                          <a:uLnTx/>
                          <a:uFillTx/>
                          <a:latin typeface="Arial"/>
                          <a:cs typeface="Arial"/>
                          <a:sym typeface="Arial"/>
                        </a:rPr>
                        <a:t>X</a:t>
                      </a:r>
                    </a:p>
                  </a:txBody>
                  <a:tcPr anchor="ctr">
                    <a:solidFill>
                      <a:schemeClr val="bg1"/>
                    </a:solidFill>
                  </a:tcPr>
                </a:tc>
                <a:tc>
                  <a:txBody>
                    <a:bodyPr/>
                    <a:lstStyle/>
                    <a:p>
                      <a:pPr algn="ctr"/>
                      <a:r>
                        <a:rPr lang="en-SG" sz="700"/>
                        <a:t>Healthy</a:t>
                      </a:r>
                    </a:p>
                  </a:txBody>
                  <a:tcPr anchor="ctr">
                    <a:solidFill>
                      <a:schemeClr val="bg1"/>
                    </a:solidFill>
                  </a:tcPr>
                </a:tc>
                <a:extLst>
                  <a:ext uri="{0D108BD9-81ED-4DB2-BD59-A6C34878D82A}">
                    <a16:rowId xmlns:a16="http://schemas.microsoft.com/office/drawing/2014/main" val="3953054253"/>
                  </a:ext>
                </a:extLst>
              </a:tr>
              <a:tr h="196989">
                <a:tc>
                  <a:txBody>
                    <a:bodyPr/>
                    <a:lstStyle/>
                    <a:p>
                      <a:pPr algn="ctr"/>
                      <a:r>
                        <a:rPr lang="en-SG" sz="700"/>
                        <a:t>B</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700" b="0" i="0" u="none" strike="noStrike" kern="0" cap="none" spc="0" normalizeH="0" baseline="0" noProof="0">
                          <a:ln>
                            <a:noFill/>
                          </a:ln>
                          <a:solidFill>
                            <a:srgbClr val="000000"/>
                          </a:solidFill>
                          <a:effectLst/>
                          <a:uLnTx/>
                          <a:uFillTx/>
                          <a:latin typeface="Arial"/>
                          <a:cs typeface="Arial"/>
                          <a:sym typeface="Arial"/>
                        </a:rPr>
                        <a:t>X</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700" b="0" i="0" u="none" strike="noStrike" kern="0" cap="none" spc="0" normalizeH="0" baseline="0" noProof="0">
                          <a:ln>
                            <a:noFill/>
                          </a:ln>
                          <a:solidFill>
                            <a:srgbClr val="000000"/>
                          </a:solidFill>
                          <a:effectLst/>
                          <a:uLnTx/>
                          <a:uFillTx/>
                          <a:latin typeface="Arial"/>
                          <a:cs typeface="Arial"/>
                          <a:sym typeface="Arial"/>
                        </a:rPr>
                        <a:t>X</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700" b="0" i="0" u="none" strike="noStrike" kern="0" cap="none" spc="0" normalizeH="0" baseline="0" noProof="0">
                          <a:ln>
                            <a:noFill/>
                          </a:ln>
                          <a:solidFill>
                            <a:srgbClr val="000000"/>
                          </a:solidFill>
                          <a:effectLst/>
                          <a:uLnTx/>
                          <a:uFillTx/>
                          <a:latin typeface="Arial"/>
                          <a:cs typeface="Arial"/>
                          <a:sym typeface="Arial"/>
                        </a:rPr>
                        <a:t>X</a:t>
                      </a:r>
                    </a:p>
                  </a:txBody>
                  <a:tcPr anchor="ctr">
                    <a:solidFill>
                      <a:schemeClr val="bg1"/>
                    </a:solidFill>
                  </a:tcPr>
                </a:tc>
                <a:tc>
                  <a:txBody>
                    <a:bodyPr/>
                    <a:lstStyle/>
                    <a:p>
                      <a:pPr algn="ctr"/>
                      <a:r>
                        <a:rPr lang="en-SG" sz="700"/>
                        <a:t>Unhealthy</a:t>
                      </a:r>
                    </a:p>
                  </a:txBody>
                  <a:tcPr anchor="ctr">
                    <a:solidFill>
                      <a:schemeClr val="bg1"/>
                    </a:solidFill>
                  </a:tcPr>
                </a:tc>
                <a:extLst>
                  <a:ext uri="{0D108BD9-81ED-4DB2-BD59-A6C34878D82A}">
                    <a16:rowId xmlns:a16="http://schemas.microsoft.com/office/drawing/2014/main" val="2134499927"/>
                  </a:ext>
                </a:extLst>
              </a:tr>
              <a:tr h="196989">
                <a:tc>
                  <a:txBody>
                    <a:bodyPr/>
                    <a:lstStyle/>
                    <a:p>
                      <a:pPr algn="ctr"/>
                      <a:r>
                        <a:rPr lang="en-SG" sz="700"/>
                        <a:t>C</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700" b="0" i="0" u="none" strike="noStrike" kern="0" cap="none" spc="0" normalizeH="0" baseline="0" noProof="0">
                          <a:ln>
                            <a:noFill/>
                          </a:ln>
                          <a:solidFill>
                            <a:srgbClr val="000000"/>
                          </a:solidFill>
                          <a:effectLst/>
                          <a:uLnTx/>
                          <a:uFillTx/>
                          <a:latin typeface="Arial"/>
                          <a:cs typeface="Arial"/>
                          <a:sym typeface="Arial"/>
                        </a:rPr>
                        <a:t>X</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700" b="0" i="0" u="none" strike="noStrike" kern="0" cap="none" spc="0" normalizeH="0" baseline="0" noProof="0">
                          <a:ln>
                            <a:noFill/>
                          </a:ln>
                          <a:solidFill>
                            <a:srgbClr val="000000"/>
                          </a:solidFill>
                          <a:effectLst/>
                          <a:uLnTx/>
                          <a:uFillTx/>
                          <a:latin typeface="Arial"/>
                          <a:cs typeface="Arial"/>
                          <a:sym typeface="Arial"/>
                        </a:rPr>
                        <a:t>X</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700" b="0" i="0" u="none" strike="noStrike" kern="0" cap="none" spc="0" normalizeH="0" baseline="0" noProof="0">
                          <a:ln>
                            <a:noFill/>
                          </a:ln>
                          <a:solidFill>
                            <a:srgbClr val="000000"/>
                          </a:solidFill>
                          <a:effectLst/>
                          <a:uLnTx/>
                          <a:uFillTx/>
                          <a:latin typeface="Arial"/>
                          <a:cs typeface="Arial"/>
                          <a:sym typeface="Arial"/>
                        </a:rPr>
                        <a:t>X</a:t>
                      </a:r>
                    </a:p>
                  </a:txBody>
                  <a:tcPr anchor="ctr">
                    <a:solidFill>
                      <a:schemeClr val="bg1"/>
                    </a:solidFill>
                  </a:tcPr>
                </a:tc>
                <a:tc>
                  <a:txBody>
                    <a:bodyPr/>
                    <a:lstStyle/>
                    <a:p>
                      <a:pPr algn="ctr"/>
                      <a:r>
                        <a:rPr lang="en-SG" sz="700"/>
                        <a:t>Healthy</a:t>
                      </a:r>
                    </a:p>
                  </a:txBody>
                  <a:tcPr anchor="ctr">
                    <a:solidFill>
                      <a:schemeClr val="bg1"/>
                    </a:solidFill>
                  </a:tcPr>
                </a:tc>
                <a:extLst>
                  <a:ext uri="{0D108BD9-81ED-4DB2-BD59-A6C34878D82A}">
                    <a16:rowId xmlns:a16="http://schemas.microsoft.com/office/drawing/2014/main" val="651004403"/>
                  </a:ext>
                </a:extLst>
              </a:tr>
            </a:tbl>
          </a:graphicData>
        </a:graphic>
      </p:graphicFrame>
      <p:sp>
        <p:nvSpPr>
          <p:cNvPr id="14" name="Arrow: Right 13">
            <a:extLst>
              <a:ext uri="{FF2B5EF4-FFF2-40B4-BE49-F238E27FC236}">
                <a16:creationId xmlns:a16="http://schemas.microsoft.com/office/drawing/2014/main" id="{75D90535-D229-88D6-3540-FAA03702F3A2}"/>
              </a:ext>
            </a:extLst>
          </p:cNvPr>
          <p:cNvSpPr/>
          <p:nvPr/>
        </p:nvSpPr>
        <p:spPr>
          <a:xfrm>
            <a:off x="2800185" y="2053928"/>
            <a:ext cx="360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Right 14">
            <a:extLst>
              <a:ext uri="{FF2B5EF4-FFF2-40B4-BE49-F238E27FC236}">
                <a16:creationId xmlns:a16="http://schemas.microsoft.com/office/drawing/2014/main" id="{EFB58272-4BD8-E733-EABA-CD6CDB7507AC}"/>
              </a:ext>
            </a:extLst>
          </p:cNvPr>
          <p:cNvSpPr/>
          <p:nvPr/>
        </p:nvSpPr>
        <p:spPr>
          <a:xfrm>
            <a:off x="2703377" y="3991169"/>
            <a:ext cx="360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8B584B1F-E83C-446E-290E-BBCE726E4647}"/>
              </a:ext>
            </a:extLst>
          </p:cNvPr>
          <p:cNvSpPr txBox="1"/>
          <p:nvPr/>
        </p:nvSpPr>
        <p:spPr>
          <a:xfrm>
            <a:off x="5369128" y="3796073"/>
            <a:ext cx="2127505" cy="646331"/>
          </a:xfrm>
          <a:prstGeom prst="rect">
            <a:avLst/>
          </a:prstGeom>
          <a:noFill/>
        </p:spPr>
        <p:txBody>
          <a:bodyPr wrap="none" rtlCol="0">
            <a:spAutoFit/>
          </a:bodyPr>
          <a:lstStyle/>
          <a:p>
            <a:r>
              <a:rPr lang="en-SG" sz="1200" b="1"/>
              <a:t>Healthy: Eat in Moderation</a:t>
            </a:r>
          </a:p>
          <a:p>
            <a:r>
              <a:rPr lang="en-SG" sz="1200" b="1"/>
              <a:t>	OR</a:t>
            </a:r>
          </a:p>
          <a:p>
            <a:r>
              <a:rPr lang="en-SG" sz="1200" b="1"/>
              <a:t>Unhealthy: Eat Less Of</a:t>
            </a:r>
          </a:p>
        </p:txBody>
      </p:sp>
      <p:sp>
        <p:nvSpPr>
          <p:cNvPr id="17" name="Arrow: Right 16">
            <a:extLst>
              <a:ext uri="{FF2B5EF4-FFF2-40B4-BE49-F238E27FC236}">
                <a16:creationId xmlns:a16="http://schemas.microsoft.com/office/drawing/2014/main" id="{A1DFA9CA-876C-967F-421B-1A9FA52C23D4}"/>
              </a:ext>
            </a:extLst>
          </p:cNvPr>
          <p:cNvSpPr/>
          <p:nvPr/>
        </p:nvSpPr>
        <p:spPr>
          <a:xfrm>
            <a:off x="4868786" y="4009688"/>
            <a:ext cx="360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Right 17">
            <a:extLst>
              <a:ext uri="{FF2B5EF4-FFF2-40B4-BE49-F238E27FC236}">
                <a16:creationId xmlns:a16="http://schemas.microsoft.com/office/drawing/2014/main" id="{93A2251F-9C1D-EB48-907B-77F417CE7CD7}"/>
              </a:ext>
            </a:extLst>
          </p:cNvPr>
          <p:cNvSpPr/>
          <p:nvPr/>
        </p:nvSpPr>
        <p:spPr>
          <a:xfrm>
            <a:off x="6039036" y="2053928"/>
            <a:ext cx="360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F8EE9255-D051-E0C9-8BE8-007B334CE8C6}"/>
              </a:ext>
            </a:extLst>
          </p:cNvPr>
          <p:cNvSpPr txBox="1"/>
          <p:nvPr/>
        </p:nvSpPr>
        <p:spPr>
          <a:xfrm>
            <a:off x="6451014" y="1735504"/>
            <a:ext cx="1640193" cy="830997"/>
          </a:xfrm>
          <a:prstGeom prst="rect">
            <a:avLst/>
          </a:prstGeom>
          <a:noFill/>
        </p:spPr>
        <p:txBody>
          <a:bodyPr wrap="none" rtlCol="0">
            <a:spAutoFit/>
          </a:bodyPr>
          <a:lstStyle/>
          <a:p>
            <a:r>
              <a:rPr lang="en-SG" sz="1200" b="1"/>
              <a:t>Model Evaluation</a:t>
            </a:r>
          </a:p>
          <a:p>
            <a:r>
              <a:rPr lang="en-SG" sz="1200" b="1"/>
              <a:t>- Accuracy</a:t>
            </a:r>
          </a:p>
          <a:p>
            <a:r>
              <a:rPr lang="en-SG" sz="1200" b="1"/>
              <a:t>- Under/Over-Fitting</a:t>
            </a:r>
          </a:p>
          <a:p>
            <a:r>
              <a:rPr lang="en-SG" sz="1200" b="1"/>
              <a:t>- Run Time</a:t>
            </a:r>
          </a:p>
        </p:txBody>
      </p:sp>
      <p:sp>
        <p:nvSpPr>
          <p:cNvPr id="22" name="Arrow: Circular 21">
            <a:extLst>
              <a:ext uri="{FF2B5EF4-FFF2-40B4-BE49-F238E27FC236}">
                <a16:creationId xmlns:a16="http://schemas.microsoft.com/office/drawing/2014/main" id="{891B1BC9-C57E-3E92-9A0A-70942FB43AE2}"/>
              </a:ext>
            </a:extLst>
          </p:cNvPr>
          <p:cNvSpPr/>
          <p:nvPr/>
        </p:nvSpPr>
        <p:spPr>
          <a:xfrm flipH="1" flipV="1">
            <a:off x="4828965" y="2004891"/>
            <a:ext cx="2237015" cy="1159329"/>
          </a:xfrm>
          <a:prstGeom prst="circularArrow">
            <a:avLst>
              <a:gd name="adj1" fmla="val 10263"/>
              <a:gd name="adj2" fmla="val 1243611"/>
              <a:gd name="adj3" fmla="val 19292684"/>
              <a:gd name="adj4" fmla="val 11326667"/>
              <a:gd name="adj5" fmla="val 173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3" name="TextBox 22">
            <a:extLst>
              <a:ext uri="{FF2B5EF4-FFF2-40B4-BE49-F238E27FC236}">
                <a16:creationId xmlns:a16="http://schemas.microsoft.com/office/drawing/2014/main" id="{A83E9F15-96D8-9A05-9E72-FB431EFDCD1B}"/>
              </a:ext>
            </a:extLst>
          </p:cNvPr>
          <p:cNvSpPr txBox="1"/>
          <p:nvPr/>
        </p:nvSpPr>
        <p:spPr>
          <a:xfrm>
            <a:off x="5682375" y="2526806"/>
            <a:ext cx="779381" cy="276999"/>
          </a:xfrm>
          <a:prstGeom prst="rect">
            <a:avLst/>
          </a:prstGeom>
          <a:noFill/>
        </p:spPr>
        <p:txBody>
          <a:bodyPr wrap="square" rtlCol="0">
            <a:spAutoFit/>
          </a:bodyPr>
          <a:lstStyle/>
          <a:p>
            <a:r>
              <a:rPr lang="en-SG" sz="1200" b="1"/>
              <a:t>Tuning</a:t>
            </a:r>
          </a:p>
        </p:txBody>
      </p:sp>
      <p:sp>
        <p:nvSpPr>
          <p:cNvPr id="2" name="TextBox 1">
            <a:extLst>
              <a:ext uri="{FF2B5EF4-FFF2-40B4-BE49-F238E27FC236}">
                <a16:creationId xmlns:a16="http://schemas.microsoft.com/office/drawing/2014/main" id="{125E9A5E-78FA-7C98-F36B-C4D8B9CC5DCF}"/>
              </a:ext>
            </a:extLst>
          </p:cNvPr>
          <p:cNvSpPr txBox="1"/>
          <p:nvPr/>
        </p:nvSpPr>
        <p:spPr>
          <a:xfrm>
            <a:off x="3134204" y="1735504"/>
            <a:ext cx="1451400" cy="1015663"/>
          </a:xfrm>
          <a:prstGeom prst="rect">
            <a:avLst/>
          </a:prstGeom>
          <a:noFill/>
        </p:spPr>
        <p:txBody>
          <a:bodyPr wrap="square" rtlCol="0">
            <a:spAutoFit/>
          </a:bodyPr>
          <a:lstStyle/>
          <a:p>
            <a:r>
              <a:rPr lang="en-SG" sz="1200" b="1"/>
              <a:t>Data preparation</a:t>
            </a:r>
          </a:p>
          <a:p>
            <a:r>
              <a:rPr lang="en-SG" sz="1200" b="1"/>
              <a:t>- Split data</a:t>
            </a:r>
          </a:p>
          <a:p>
            <a:r>
              <a:rPr lang="en-SG" sz="1200" b="1"/>
              <a:t>- </a:t>
            </a:r>
            <a:r>
              <a:rPr lang="en-SG" sz="1200" b="1" err="1"/>
              <a:t>Upsample</a:t>
            </a:r>
            <a:r>
              <a:rPr lang="en-SG" sz="1200" b="1"/>
              <a:t> imbalanced train data</a:t>
            </a:r>
          </a:p>
        </p:txBody>
      </p:sp>
      <p:sp>
        <p:nvSpPr>
          <p:cNvPr id="3" name="Arrow: Right 13">
            <a:extLst>
              <a:ext uri="{FF2B5EF4-FFF2-40B4-BE49-F238E27FC236}">
                <a16:creationId xmlns:a16="http://schemas.microsoft.com/office/drawing/2014/main" id="{5770A396-008A-1409-3E4C-153B235218F9}"/>
              </a:ext>
            </a:extLst>
          </p:cNvPr>
          <p:cNvSpPr/>
          <p:nvPr/>
        </p:nvSpPr>
        <p:spPr>
          <a:xfrm>
            <a:off x="4454826" y="2053928"/>
            <a:ext cx="360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Arrow: Right 17">
            <a:extLst>
              <a:ext uri="{FF2B5EF4-FFF2-40B4-BE49-F238E27FC236}">
                <a16:creationId xmlns:a16="http://schemas.microsoft.com/office/drawing/2014/main" id="{AB9FE473-2AC8-8ED4-AEDE-F4487C1C648C}"/>
              </a:ext>
            </a:extLst>
          </p:cNvPr>
          <p:cNvSpPr/>
          <p:nvPr/>
        </p:nvSpPr>
        <p:spPr>
          <a:xfrm>
            <a:off x="8091207" y="1971277"/>
            <a:ext cx="360000" cy="360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0C3B454A-4702-04DD-0F64-48CEBED031DF}"/>
              </a:ext>
            </a:extLst>
          </p:cNvPr>
          <p:cNvSpPr txBox="1"/>
          <p:nvPr/>
        </p:nvSpPr>
        <p:spPr>
          <a:xfrm>
            <a:off x="8451207" y="1908743"/>
            <a:ext cx="704507" cy="461665"/>
          </a:xfrm>
          <a:prstGeom prst="rect">
            <a:avLst/>
          </a:prstGeom>
          <a:noFill/>
        </p:spPr>
        <p:txBody>
          <a:bodyPr wrap="square" rtlCol="0">
            <a:spAutoFit/>
          </a:bodyPr>
          <a:lstStyle/>
          <a:p>
            <a:r>
              <a:rPr lang="en-SG" sz="1200" b="1"/>
              <a:t>Best model</a:t>
            </a:r>
          </a:p>
        </p:txBody>
      </p:sp>
    </p:spTree>
    <p:extLst>
      <p:ext uri="{BB962C8B-B14F-4D97-AF65-F5344CB8AC3E}">
        <p14:creationId xmlns:p14="http://schemas.microsoft.com/office/powerpoint/2010/main" val="2349540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7" name="Google Shape;467;p45"/>
          <p:cNvPicPr preferRelativeResize="0"/>
          <p:nvPr/>
        </p:nvPicPr>
        <p:blipFill rotWithShape="1">
          <a:blip r:embed="rId3">
            <a:alphaModFix/>
          </a:blip>
          <a:srcRect l="32275" t="2978" r="37814" b="7592"/>
          <a:stretch/>
        </p:blipFill>
        <p:spPr>
          <a:xfrm flipH="1">
            <a:off x="7823561" y="0"/>
            <a:ext cx="3058152" cy="5143500"/>
          </a:xfrm>
          <a:prstGeom prst="rect">
            <a:avLst/>
          </a:prstGeom>
          <a:noFill/>
          <a:ln>
            <a:noFill/>
          </a:ln>
        </p:spPr>
      </p:pic>
      <p:pic>
        <p:nvPicPr>
          <p:cNvPr id="468" name="Google Shape;468;p45"/>
          <p:cNvPicPr preferRelativeResize="0"/>
          <p:nvPr/>
        </p:nvPicPr>
        <p:blipFill rotWithShape="1">
          <a:blip r:embed="rId4">
            <a:alphaModFix/>
          </a:blip>
          <a:srcRect l="33484" t="7927" r="35722"/>
          <a:stretch/>
        </p:blipFill>
        <p:spPr>
          <a:xfrm flipH="1">
            <a:off x="-1737714" y="0"/>
            <a:ext cx="3058152" cy="5143500"/>
          </a:xfrm>
          <a:prstGeom prst="rect">
            <a:avLst/>
          </a:prstGeom>
          <a:noFill/>
          <a:ln>
            <a:noFill/>
          </a:ln>
        </p:spPr>
      </p:pic>
      <p:sp>
        <p:nvSpPr>
          <p:cNvPr id="469" name="Google Shape;469;p45"/>
          <p:cNvSpPr/>
          <p:nvPr/>
        </p:nvSpPr>
        <p:spPr>
          <a:xfrm>
            <a:off x="1320450" y="0"/>
            <a:ext cx="384000" cy="38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5"/>
          <p:cNvSpPr/>
          <p:nvPr/>
        </p:nvSpPr>
        <p:spPr>
          <a:xfrm>
            <a:off x="743955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5"/>
          <p:cNvSpPr/>
          <p:nvPr/>
        </p:nvSpPr>
        <p:spPr>
          <a:xfrm>
            <a:off x="1320450" y="4755900"/>
            <a:ext cx="384000" cy="38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a:off x="7439550" y="475590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3">
            <a:extLst>
              <a:ext uri="{FF2B5EF4-FFF2-40B4-BE49-F238E27FC236}">
                <a16:creationId xmlns:a16="http://schemas.microsoft.com/office/drawing/2014/main" id="{6ECCD506-D9C3-0931-BFE1-2C70D4806C62}"/>
              </a:ext>
            </a:extLst>
          </p:cNvPr>
          <p:cNvSpPr txBox="1">
            <a:spLocks/>
          </p:cNvSpPr>
          <p:nvPr/>
        </p:nvSpPr>
        <p:spPr>
          <a:xfrm>
            <a:off x="1836429" y="223902"/>
            <a:ext cx="2405371"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1pPr>
            <a:lvl2pPr marL="914400" marR="0" lvl="1"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2pPr>
            <a:lvl3pPr marL="1371600" marR="0" lvl="2"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3pPr>
            <a:lvl4pPr marL="1828800" marR="0" lvl="3"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4pPr>
            <a:lvl5pPr marL="2286000" marR="0" lvl="4"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5pPr>
            <a:lvl6pPr marL="2743200" marR="0" lvl="5"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6pPr>
            <a:lvl7pPr marL="3200400" marR="0" lvl="6"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7pPr>
            <a:lvl8pPr marL="3657600" marR="0" lvl="7"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8pPr>
            <a:lvl9pPr marL="4114800" marR="0" lvl="8"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9pPr>
          </a:lstStyle>
          <a:p>
            <a:r>
              <a:rPr lang="en-US" sz="2000">
                <a:solidFill>
                  <a:schemeClr val="tx1"/>
                </a:solidFill>
                <a:latin typeface="Playfair Display Black"/>
                <a:cs typeface="Playfair Display Black"/>
              </a:rPr>
              <a:t>Models Used</a:t>
            </a:r>
          </a:p>
        </p:txBody>
      </p:sp>
      <p:sp>
        <p:nvSpPr>
          <p:cNvPr id="6" name="Title 3">
            <a:extLst>
              <a:ext uri="{FF2B5EF4-FFF2-40B4-BE49-F238E27FC236}">
                <a16:creationId xmlns:a16="http://schemas.microsoft.com/office/drawing/2014/main" id="{5CEBA162-3388-E53A-D3F5-9F0A08DFB4EC}"/>
              </a:ext>
            </a:extLst>
          </p:cNvPr>
          <p:cNvSpPr txBox="1">
            <a:spLocks/>
          </p:cNvSpPr>
          <p:nvPr/>
        </p:nvSpPr>
        <p:spPr>
          <a:xfrm>
            <a:off x="4774370" y="223898"/>
            <a:ext cx="2665169"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1pPr>
            <a:lvl2pPr marL="914400" marR="0" lvl="1"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2pPr>
            <a:lvl3pPr marL="1371600" marR="0" lvl="2"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3pPr>
            <a:lvl4pPr marL="1828800" marR="0" lvl="3"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4pPr>
            <a:lvl5pPr marL="2286000" marR="0" lvl="4"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5pPr>
            <a:lvl6pPr marL="2743200" marR="0" lvl="5"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6pPr>
            <a:lvl7pPr marL="3200400" marR="0" lvl="6"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7pPr>
            <a:lvl8pPr marL="3657600" marR="0" lvl="7"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8pPr>
            <a:lvl9pPr marL="4114800" marR="0" lvl="8"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9pPr>
          </a:lstStyle>
          <a:p>
            <a:r>
              <a:rPr lang="en-US" sz="2000">
                <a:solidFill>
                  <a:schemeClr val="tx1"/>
                </a:solidFill>
                <a:latin typeface="Playfair Display Black"/>
                <a:cs typeface="Playfair Display Black"/>
              </a:rPr>
              <a:t>Model Evaluation</a:t>
            </a:r>
          </a:p>
        </p:txBody>
      </p:sp>
      <p:sp>
        <p:nvSpPr>
          <p:cNvPr id="15" name="TextBox 14">
            <a:extLst>
              <a:ext uri="{FF2B5EF4-FFF2-40B4-BE49-F238E27FC236}">
                <a16:creationId xmlns:a16="http://schemas.microsoft.com/office/drawing/2014/main" id="{9916B24C-5F65-E84E-387D-690F9F55DF6A}"/>
              </a:ext>
            </a:extLst>
          </p:cNvPr>
          <p:cNvSpPr txBox="1"/>
          <p:nvPr/>
        </p:nvSpPr>
        <p:spPr>
          <a:xfrm>
            <a:off x="1320438" y="796598"/>
            <a:ext cx="3251562" cy="3970318"/>
          </a:xfrm>
          <a:prstGeom prst="rect">
            <a:avLst/>
          </a:prstGeom>
          <a:noFill/>
        </p:spPr>
        <p:txBody>
          <a:bodyPr wrap="square" rtlCol="0">
            <a:spAutoFit/>
          </a:bodyPr>
          <a:lstStyle/>
          <a:p>
            <a:r>
              <a:rPr lang="en-SG" sz="1200" b="1" u="sng">
                <a:solidFill>
                  <a:schemeClr val="tx1"/>
                </a:solidFill>
              </a:rPr>
              <a:t>Logistic Regression</a:t>
            </a:r>
          </a:p>
          <a:p>
            <a:r>
              <a:rPr lang="en-US" sz="1200">
                <a:solidFill>
                  <a:schemeClr val="tx1"/>
                </a:solidFill>
              </a:rPr>
              <a:t>A statistical model that models the probability of an event taking place by fitting a sigmoid function to the data.</a:t>
            </a:r>
          </a:p>
          <a:p>
            <a:endParaRPr lang="en-US" sz="1200">
              <a:solidFill>
                <a:schemeClr val="tx1"/>
              </a:solidFill>
            </a:endParaRPr>
          </a:p>
          <a:p>
            <a:r>
              <a:rPr lang="en-US" sz="1200" b="1" u="sng">
                <a:solidFill>
                  <a:schemeClr val="tx1"/>
                </a:solidFill>
              </a:rPr>
              <a:t>Decision Tree</a:t>
            </a:r>
          </a:p>
          <a:p>
            <a:r>
              <a:rPr lang="en-US" sz="1200">
                <a:solidFill>
                  <a:schemeClr val="tx1"/>
                </a:solidFill>
              </a:rPr>
              <a:t>A machine learning algorithm that constructs a tree-like structure which represents a series of decisions and their possible consequences.</a:t>
            </a:r>
          </a:p>
          <a:p>
            <a:endParaRPr lang="en-US" sz="1200">
              <a:solidFill>
                <a:schemeClr val="tx1"/>
              </a:solidFill>
            </a:endParaRPr>
          </a:p>
          <a:p>
            <a:r>
              <a:rPr lang="en-US" sz="1200" b="1" u="sng">
                <a:solidFill>
                  <a:schemeClr val="tx1"/>
                </a:solidFill>
              </a:rPr>
              <a:t>Decision Tree (with bagging)</a:t>
            </a:r>
          </a:p>
          <a:p>
            <a:r>
              <a:rPr lang="en-US" sz="1200">
                <a:solidFill>
                  <a:schemeClr val="tx1"/>
                </a:solidFill>
              </a:rPr>
              <a:t>Multiple decision trees (dataset is randomized) are used to make a single prediction.</a:t>
            </a:r>
          </a:p>
          <a:p>
            <a:endParaRPr lang="en-US" sz="1200">
              <a:solidFill>
                <a:schemeClr val="tx1"/>
              </a:solidFill>
            </a:endParaRPr>
          </a:p>
          <a:p>
            <a:r>
              <a:rPr lang="en-US" sz="1200" b="1" u="sng">
                <a:solidFill>
                  <a:schemeClr val="tx1"/>
                </a:solidFill>
              </a:rPr>
              <a:t>Random Forest</a:t>
            </a:r>
          </a:p>
          <a:p>
            <a:r>
              <a:rPr lang="en-US" sz="1200">
                <a:solidFill>
                  <a:schemeClr val="tx1"/>
                </a:solidFill>
              </a:rPr>
              <a:t>Multiple decision trees (both dataset and features are randomized) are used to make a single prediction.</a:t>
            </a:r>
          </a:p>
          <a:p>
            <a:endParaRPr lang="en-SG" sz="1200">
              <a:solidFill>
                <a:schemeClr val="tx1"/>
              </a:solidFill>
            </a:endParaRPr>
          </a:p>
        </p:txBody>
      </p:sp>
      <p:sp>
        <p:nvSpPr>
          <p:cNvPr id="16" name="TextBox 15">
            <a:extLst>
              <a:ext uri="{FF2B5EF4-FFF2-40B4-BE49-F238E27FC236}">
                <a16:creationId xmlns:a16="http://schemas.microsoft.com/office/drawing/2014/main" id="{A8A12ECC-800A-0C04-EC61-BCC735B65739}"/>
              </a:ext>
            </a:extLst>
          </p:cNvPr>
          <p:cNvSpPr txBox="1"/>
          <p:nvPr/>
        </p:nvSpPr>
        <p:spPr>
          <a:xfrm>
            <a:off x="4625822" y="796598"/>
            <a:ext cx="3251562" cy="3600986"/>
          </a:xfrm>
          <a:prstGeom prst="rect">
            <a:avLst/>
          </a:prstGeom>
          <a:noFill/>
        </p:spPr>
        <p:txBody>
          <a:bodyPr wrap="square" rtlCol="0">
            <a:spAutoFit/>
          </a:bodyPr>
          <a:lstStyle/>
          <a:p>
            <a:r>
              <a:rPr lang="en-SG" sz="1200" b="1" u="sng">
                <a:solidFill>
                  <a:schemeClr val="tx1"/>
                </a:solidFill>
              </a:rPr>
              <a:t>Accuracy</a:t>
            </a:r>
          </a:p>
          <a:p>
            <a:r>
              <a:rPr lang="en-SG" sz="1200">
                <a:solidFill>
                  <a:schemeClr val="tx1"/>
                </a:solidFill>
              </a:rPr>
              <a:t>The total number of accurate predictions out of all predictions. The higher the better.</a:t>
            </a:r>
          </a:p>
          <a:p>
            <a:endParaRPr lang="en-SG" sz="1200" b="1" u="sng">
              <a:solidFill>
                <a:schemeClr val="tx1"/>
              </a:solidFill>
            </a:endParaRPr>
          </a:p>
          <a:p>
            <a:r>
              <a:rPr lang="en-US" sz="1200" b="1" u="sng">
                <a:solidFill>
                  <a:schemeClr val="tx1"/>
                </a:solidFill>
              </a:rPr>
              <a:t>Cross Validation Accuracy</a:t>
            </a:r>
          </a:p>
          <a:p>
            <a:r>
              <a:rPr lang="en-US" sz="1200">
                <a:solidFill>
                  <a:schemeClr val="tx1"/>
                </a:solidFill>
              </a:rPr>
              <a:t>The accuracy of the model based on different subsets of the dataset. It should be close (within 10%) to the train and test accuracy. This suggests that the model is generalizable and will show similar performance on unseen data.</a:t>
            </a:r>
          </a:p>
          <a:p>
            <a:endParaRPr lang="en-US" sz="1200">
              <a:solidFill>
                <a:schemeClr val="tx1"/>
              </a:solidFill>
            </a:endParaRPr>
          </a:p>
          <a:p>
            <a:r>
              <a:rPr lang="en-US" sz="1200" b="1" u="sng">
                <a:solidFill>
                  <a:schemeClr val="tx1"/>
                </a:solidFill>
              </a:rPr>
              <a:t>F1 Score</a:t>
            </a:r>
          </a:p>
          <a:p>
            <a:r>
              <a:rPr lang="en-US" sz="1200">
                <a:solidFill>
                  <a:schemeClr val="tx1"/>
                </a:solidFill>
              </a:rPr>
              <a:t>Harmonic mean of the precision and recall scores of a model. The higher the better.</a:t>
            </a:r>
          </a:p>
          <a:p>
            <a:endParaRPr lang="en-US" sz="1200" b="1" u="sng">
              <a:solidFill>
                <a:schemeClr val="tx1"/>
              </a:solidFill>
            </a:endParaRPr>
          </a:p>
          <a:p>
            <a:r>
              <a:rPr lang="en-US" sz="1200" b="1" u="sng">
                <a:solidFill>
                  <a:schemeClr val="tx1"/>
                </a:solidFill>
              </a:rPr>
              <a:t>Run Time</a:t>
            </a:r>
          </a:p>
          <a:p>
            <a:r>
              <a:rPr lang="en-US" sz="1200">
                <a:solidFill>
                  <a:schemeClr val="tx1"/>
                </a:solidFill>
              </a:rPr>
              <a:t>Time taken to train the model. The lower the better.</a:t>
            </a:r>
          </a:p>
        </p:txBody>
      </p:sp>
    </p:spTree>
    <p:extLst>
      <p:ext uri="{BB962C8B-B14F-4D97-AF65-F5344CB8AC3E}">
        <p14:creationId xmlns:p14="http://schemas.microsoft.com/office/powerpoint/2010/main" val="18648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6" name="Google Shape;496;p47"/>
          <p:cNvSpPr txBox="1">
            <a:spLocks noGrp="1"/>
          </p:cNvSpPr>
          <p:nvPr>
            <p:ph type="title"/>
          </p:nvPr>
        </p:nvSpPr>
        <p:spPr>
          <a:xfrm>
            <a:off x="564104" y="155150"/>
            <a:ext cx="7704000" cy="572700"/>
          </a:xfrm>
          <a:prstGeom prst="rect">
            <a:avLst/>
          </a:prstGeom>
        </p:spPr>
        <p:txBody>
          <a:bodyPr spcFirstLastPara="1" wrap="square" lIns="91425" tIns="91425" rIns="91425" bIns="91425" anchor="ctr" anchorCtr="0">
            <a:noAutofit/>
          </a:bodyPr>
          <a:lstStyle/>
          <a:p>
            <a:r>
              <a:rPr lang="en-SG" sz="2000"/>
              <a:t>Decision Tree is the best performing model  which takes the shortest time to run</a:t>
            </a:r>
          </a:p>
        </p:txBody>
      </p:sp>
      <p:graphicFrame>
        <p:nvGraphicFramePr>
          <p:cNvPr id="5" name="Table 4">
            <a:extLst>
              <a:ext uri="{FF2B5EF4-FFF2-40B4-BE49-F238E27FC236}">
                <a16:creationId xmlns:a16="http://schemas.microsoft.com/office/drawing/2014/main" id="{18CDC983-1B41-3675-7540-8E47A11ACC23}"/>
              </a:ext>
            </a:extLst>
          </p:cNvPr>
          <p:cNvGraphicFramePr>
            <a:graphicFrameLocks noGrp="1"/>
          </p:cNvGraphicFramePr>
          <p:nvPr>
            <p:extLst>
              <p:ext uri="{D42A27DB-BD31-4B8C-83A1-F6EECF244321}">
                <p14:modId xmlns:p14="http://schemas.microsoft.com/office/powerpoint/2010/main" val="2097514647"/>
              </p:ext>
            </p:extLst>
          </p:nvPr>
        </p:nvGraphicFramePr>
        <p:xfrm>
          <a:off x="553792" y="1062990"/>
          <a:ext cx="8041254" cy="3455816"/>
        </p:xfrm>
        <a:graphic>
          <a:graphicData uri="http://schemas.openxmlformats.org/drawingml/2006/table">
            <a:tbl>
              <a:tblPr firstRow="1" bandRow="1">
                <a:tableStyleId>{6A4B1A42-8BD2-4FBB-89E5-EFEE815A1FD7}</a:tableStyleId>
              </a:tblPr>
              <a:tblGrid>
                <a:gridCol w="1340209">
                  <a:extLst>
                    <a:ext uri="{9D8B030D-6E8A-4147-A177-3AD203B41FA5}">
                      <a16:colId xmlns:a16="http://schemas.microsoft.com/office/drawing/2014/main" val="2992138359"/>
                    </a:ext>
                  </a:extLst>
                </a:gridCol>
                <a:gridCol w="1340209">
                  <a:extLst>
                    <a:ext uri="{9D8B030D-6E8A-4147-A177-3AD203B41FA5}">
                      <a16:colId xmlns:a16="http://schemas.microsoft.com/office/drawing/2014/main" val="3568137120"/>
                    </a:ext>
                  </a:extLst>
                </a:gridCol>
                <a:gridCol w="1340209">
                  <a:extLst>
                    <a:ext uri="{9D8B030D-6E8A-4147-A177-3AD203B41FA5}">
                      <a16:colId xmlns:a16="http://schemas.microsoft.com/office/drawing/2014/main" val="2578880409"/>
                    </a:ext>
                  </a:extLst>
                </a:gridCol>
                <a:gridCol w="1340209">
                  <a:extLst>
                    <a:ext uri="{9D8B030D-6E8A-4147-A177-3AD203B41FA5}">
                      <a16:colId xmlns:a16="http://schemas.microsoft.com/office/drawing/2014/main" val="3899243689"/>
                    </a:ext>
                  </a:extLst>
                </a:gridCol>
                <a:gridCol w="1340209">
                  <a:extLst>
                    <a:ext uri="{9D8B030D-6E8A-4147-A177-3AD203B41FA5}">
                      <a16:colId xmlns:a16="http://schemas.microsoft.com/office/drawing/2014/main" val="1097977864"/>
                    </a:ext>
                  </a:extLst>
                </a:gridCol>
                <a:gridCol w="1340209">
                  <a:extLst>
                    <a:ext uri="{9D8B030D-6E8A-4147-A177-3AD203B41FA5}">
                      <a16:colId xmlns:a16="http://schemas.microsoft.com/office/drawing/2014/main" val="631844366"/>
                    </a:ext>
                  </a:extLst>
                </a:gridCol>
              </a:tblGrid>
              <a:tr h="1146556">
                <a:tc>
                  <a:txBody>
                    <a:bodyPr/>
                    <a:lstStyle/>
                    <a:p>
                      <a:pPr algn="ctr" fontAlgn="base"/>
                      <a:r>
                        <a:rPr lang="en-GB" sz="1400" b="1">
                          <a:effectLst/>
                          <a:latin typeface="Arial"/>
                        </a:rPr>
                        <a:t>Models</a:t>
                      </a:r>
                      <a:r>
                        <a:rPr lang="en-GB" sz="1400">
                          <a:effectLst/>
                          <a:latin typeface="Arial"/>
                        </a:rPr>
                        <a:t>​</a:t>
                      </a:r>
                      <a:endParaRPr lang="en-GB" sz="2400">
                        <a:effectLst/>
                        <a:latin typeface="Arial"/>
                      </a:endParaRP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b="1">
                          <a:effectLst/>
                          <a:latin typeface="Arial"/>
                        </a:rPr>
                        <a:t>Train accuracy</a:t>
                      </a:r>
                      <a:r>
                        <a:rPr lang="en-GB" sz="1400">
                          <a:effectLst/>
                          <a:latin typeface="Arial"/>
                        </a:rPr>
                        <a:t>​</a:t>
                      </a:r>
                      <a:endParaRPr lang="en-GB" sz="2400">
                        <a:effectLst/>
                        <a:latin typeface="Arial"/>
                      </a:endParaRP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b="1">
                          <a:effectLst/>
                          <a:latin typeface="Arial"/>
                        </a:rPr>
                        <a:t>Test accuracy</a:t>
                      </a:r>
                      <a:r>
                        <a:rPr lang="en-GB" sz="1400">
                          <a:effectLst/>
                          <a:latin typeface="Arial"/>
                        </a:rPr>
                        <a:t>​</a:t>
                      </a:r>
                      <a:endParaRPr lang="en-GB" sz="2400">
                        <a:effectLst/>
                        <a:latin typeface="Arial"/>
                      </a:endParaRP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b="1">
                          <a:effectLst/>
                          <a:latin typeface="Arial"/>
                        </a:rPr>
                        <a:t>Cross Validation Train accuracy</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b="1">
                          <a:effectLst/>
                          <a:latin typeface="Arial"/>
                        </a:rPr>
                        <a:t>Train F1 score</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b="1">
                          <a:effectLst/>
                          <a:latin typeface="Arial"/>
                        </a:rPr>
                        <a:t>Time Taken to run </a:t>
                      </a:r>
                    </a:p>
                    <a:p>
                      <a:pPr algn="ctr" fontAlgn="base"/>
                      <a:r>
                        <a:rPr lang="en-GB" sz="1400" b="1">
                          <a:effectLst/>
                          <a:latin typeface="Arial"/>
                        </a:rPr>
                        <a:t>(in secs)</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50857752"/>
                  </a:ext>
                </a:extLst>
              </a:tr>
              <a:tr h="577315">
                <a:tc>
                  <a:txBody>
                    <a:bodyPr/>
                    <a:lstStyle/>
                    <a:p>
                      <a:pPr lvl="0" algn="ctr">
                        <a:buNone/>
                      </a:pPr>
                      <a:r>
                        <a:rPr lang="en-GB" sz="1400">
                          <a:effectLst/>
                          <a:latin typeface="Arial"/>
                        </a:rPr>
                        <a:t>Logistic Regression</a:t>
                      </a:r>
                      <a:endParaRPr lang="en-US" sz="1400">
                        <a:latin typeface="Arial"/>
                      </a:endParaRP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a:effectLst/>
                          <a:latin typeface="Arial"/>
                        </a:rPr>
                        <a:t>0.77</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a:effectLst/>
                          <a:latin typeface="Arial"/>
                        </a:rPr>
                        <a:t>0.86</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a:effectLst/>
                          <a:latin typeface="Arial"/>
                        </a:rPr>
                        <a:t>0.66</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a:effectLst/>
                          <a:latin typeface="Arial"/>
                        </a:rPr>
                        <a:t>0.77</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a:effectLst/>
                          <a:latin typeface="Arial"/>
                        </a:rPr>
                        <a:t>0.06</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32836320"/>
                  </a:ext>
                </a:extLst>
              </a:tr>
              <a:tr h="577315">
                <a:tc>
                  <a:txBody>
                    <a:bodyPr/>
                    <a:lstStyle/>
                    <a:p>
                      <a:pPr lvl="0" algn="ctr">
                        <a:buNone/>
                      </a:pPr>
                      <a:r>
                        <a:rPr lang="en-GB" sz="1400">
                          <a:effectLst/>
                          <a:latin typeface="Arial"/>
                        </a:rPr>
                        <a:t>Random Forest</a:t>
                      </a:r>
                      <a:endParaRPr lang="en-US" sz="1400">
                        <a:latin typeface="Arial"/>
                      </a:endParaRP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a:effectLst/>
                          <a:latin typeface="Arial"/>
                        </a:rPr>
                        <a:t>1.00</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a:effectLst/>
                          <a:latin typeface="Arial"/>
                        </a:rPr>
                        <a:t>1.00</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a:effectLst/>
                          <a:latin typeface="Arial"/>
                        </a:rPr>
                        <a:t>0.92</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a:effectLst/>
                          <a:latin typeface="Arial"/>
                        </a:rPr>
                        <a:t>1.00</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ctr" fontAlgn="base"/>
                      <a:r>
                        <a:rPr lang="en-GB" sz="1400">
                          <a:effectLst/>
                          <a:latin typeface="Arial"/>
                        </a:rPr>
                        <a:t>1.53</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599777115"/>
                  </a:ext>
                </a:extLst>
              </a:tr>
              <a:tr h="577315">
                <a:tc>
                  <a:txBody>
                    <a:bodyPr/>
                    <a:lstStyle/>
                    <a:p>
                      <a:pPr lvl="0" algn="ctr">
                        <a:buNone/>
                      </a:pPr>
                      <a:r>
                        <a:rPr lang="en-GB" sz="1400">
                          <a:effectLst/>
                          <a:latin typeface="Arial"/>
                        </a:rPr>
                        <a:t>Decision Tree</a:t>
                      </a:r>
                      <a:endParaRPr lang="en-US" sz="1400">
                        <a:latin typeface="Arial"/>
                      </a:endParaRP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F00"/>
                    </a:solidFill>
                  </a:tcPr>
                </a:tc>
                <a:tc>
                  <a:txBody>
                    <a:bodyPr/>
                    <a:lstStyle/>
                    <a:p>
                      <a:pPr algn="ctr" fontAlgn="base"/>
                      <a:r>
                        <a:rPr lang="en-GB" sz="1400">
                          <a:effectLst/>
                          <a:latin typeface="Arial"/>
                        </a:rPr>
                        <a:t>1.00</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F00"/>
                    </a:solidFill>
                  </a:tcPr>
                </a:tc>
                <a:tc>
                  <a:txBody>
                    <a:bodyPr/>
                    <a:lstStyle/>
                    <a:p>
                      <a:pPr algn="ctr" fontAlgn="base"/>
                      <a:r>
                        <a:rPr lang="en-GB" sz="1400">
                          <a:effectLst/>
                          <a:latin typeface="Arial"/>
                        </a:rPr>
                        <a:t>1.00</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F00"/>
                    </a:solidFill>
                  </a:tcPr>
                </a:tc>
                <a:tc>
                  <a:txBody>
                    <a:bodyPr/>
                    <a:lstStyle/>
                    <a:p>
                      <a:pPr algn="ctr" fontAlgn="base"/>
                      <a:r>
                        <a:rPr lang="en-GB" sz="1400">
                          <a:effectLst/>
                          <a:latin typeface="Arial"/>
                        </a:rPr>
                        <a:t>0.95</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F00"/>
                    </a:solidFill>
                  </a:tcPr>
                </a:tc>
                <a:tc>
                  <a:txBody>
                    <a:bodyPr/>
                    <a:lstStyle/>
                    <a:p>
                      <a:pPr algn="ctr" fontAlgn="base"/>
                      <a:r>
                        <a:rPr lang="en-GB" sz="1400">
                          <a:effectLst/>
                          <a:latin typeface="Arial"/>
                        </a:rPr>
                        <a:t>1.00</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F00"/>
                    </a:solidFill>
                  </a:tcPr>
                </a:tc>
                <a:tc>
                  <a:txBody>
                    <a:bodyPr/>
                    <a:lstStyle/>
                    <a:p>
                      <a:pPr algn="ctr" fontAlgn="base"/>
                      <a:r>
                        <a:rPr lang="en-GB" sz="1400">
                          <a:effectLst/>
                          <a:latin typeface="Arial"/>
                        </a:rPr>
                        <a:t>0.03</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F00"/>
                    </a:solidFill>
                  </a:tcPr>
                </a:tc>
                <a:extLst>
                  <a:ext uri="{0D108BD9-81ED-4DB2-BD59-A6C34878D82A}">
                    <a16:rowId xmlns:a16="http://schemas.microsoft.com/office/drawing/2014/main" val="4132250254"/>
                  </a:ext>
                </a:extLst>
              </a:tr>
              <a:tr h="577315">
                <a:tc>
                  <a:txBody>
                    <a:bodyPr/>
                    <a:lstStyle/>
                    <a:p>
                      <a:pPr lvl="0" algn="ctr">
                        <a:buNone/>
                      </a:pPr>
                      <a:r>
                        <a:rPr lang="en-GB" sz="1400">
                          <a:effectLst/>
                          <a:latin typeface="Arial"/>
                        </a:rPr>
                        <a:t>Decision Tree with Bagging</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BF8"/>
                    </a:solidFill>
                  </a:tcPr>
                </a:tc>
                <a:tc>
                  <a:txBody>
                    <a:bodyPr/>
                    <a:lstStyle/>
                    <a:p>
                      <a:pPr algn="ctr" fontAlgn="base"/>
                      <a:r>
                        <a:rPr lang="en-GB" sz="1400">
                          <a:effectLst/>
                          <a:latin typeface="Arial"/>
                        </a:rPr>
                        <a:t>1.00</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BF8"/>
                    </a:solidFill>
                  </a:tcPr>
                </a:tc>
                <a:tc>
                  <a:txBody>
                    <a:bodyPr/>
                    <a:lstStyle/>
                    <a:p>
                      <a:pPr algn="ctr" fontAlgn="base"/>
                      <a:r>
                        <a:rPr lang="en-GB" sz="1400">
                          <a:effectLst/>
                          <a:latin typeface="Arial"/>
                        </a:rPr>
                        <a:t>1.00</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BF8"/>
                    </a:solidFill>
                  </a:tcPr>
                </a:tc>
                <a:tc>
                  <a:txBody>
                    <a:bodyPr/>
                    <a:lstStyle/>
                    <a:p>
                      <a:pPr algn="ctr" fontAlgn="base"/>
                      <a:r>
                        <a:rPr lang="en-GB" sz="1400">
                          <a:effectLst/>
                          <a:latin typeface="Arial"/>
                        </a:rPr>
                        <a:t>0.92</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BF8"/>
                    </a:solidFill>
                  </a:tcPr>
                </a:tc>
                <a:tc>
                  <a:txBody>
                    <a:bodyPr/>
                    <a:lstStyle/>
                    <a:p>
                      <a:pPr algn="ctr" fontAlgn="base"/>
                      <a:r>
                        <a:rPr lang="en-GB" sz="1400">
                          <a:effectLst/>
                          <a:latin typeface="Arial"/>
                        </a:rPr>
                        <a:t>1.00</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BF8"/>
                    </a:solidFill>
                  </a:tcPr>
                </a:tc>
                <a:tc>
                  <a:txBody>
                    <a:bodyPr/>
                    <a:lstStyle/>
                    <a:p>
                      <a:pPr algn="ctr" fontAlgn="base"/>
                      <a:r>
                        <a:rPr lang="en-GB" sz="1400">
                          <a:effectLst/>
                          <a:latin typeface="Arial"/>
                        </a:rPr>
                        <a:t>0.22</a:t>
                      </a:r>
                    </a:p>
                  </a:txBody>
                  <a:tcPr anchor="ct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solidFill>
                      <a:srgbClr val="FFFBF8"/>
                    </a:solidFill>
                  </a:tcPr>
                </a:tc>
                <a:extLst>
                  <a:ext uri="{0D108BD9-81ED-4DB2-BD59-A6C34878D82A}">
                    <a16:rowId xmlns:a16="http://schemas.microsoft.com/office/drawing/2014/main" val="2869085582"/>
                  </a:ext>
                </a:extLst>
              </a:tr>
            </a:tbl>
          </a:graphicData>
        </a:graphic>
      </p:graphicFrame>
      <p:sp>
        <p:nvSpPr>
          <p:cNvPr id="3" name="Rectangle 1">
            <a:extLst>
              <a:ext uri="{FF2B5EF4-FFF2-40B4-BE49-F238E27FC236}">
                <a16:creationId xmlns:a16="http://schemas.microsoft.com/office/drawing/2014/main" id="{D6B3C00B-1B8B-1EC5-FAE0-CE01C961E8A9}"/>
              </a:ext>
            </a:extLst>
          </p:cNvPr>
          <p:cNvSpPr>
            <a:spLocks noChangeArrowheads="1"/>
          </p:cNvSpPr>
          <p:nvPr/>
        </p:nvSpPr>
        <p:spPr bwMode="auto">
          <a:xfrm>
            <a:off x="365471" y="31579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229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pic>
        <p:nvPicPr>
          <p:cNvPr id="4" name="Picture 3">
            <a:extLst>
              <a:ext uri="{FF2B5EF4-FFF2-40B4-BE49-F238E27FC236}">
                <a16:creationId xmlns:a16="http://schemas.microsoft.com/office/drawing/2014/main" id="{A5900179-447F-6425-D6E5-4CBCDD19D29F}"/>
              </a:ext>
            </a:extLst>
          </p:cNvPr>
          <p:cNvPicPr>
            <a:picLocks noChangeAspect="1"/>
          </p:cNvPicPr>
          <p:nvPr/>
        </p:nvPicPr>
        <p:blipFill rotWithShape="1">
          <a:blip r:embed="rId3"/>
          <a:srcRect b="15356"/>
          <a:stretch/>
        </p:blipFill>
        <p:spPr>
          <a:xfrm>
            <a:off x="4335514" y="940369"/>
            <a:ext cx="4067874" cy="2548230"/>
          </a:xfrm>
          <a:prstGeom prst="rect">
            <a:avLst/>
          </a:prstGeom>
        </p:spPr>
      </p:pic>
      <p:sp>
        <p:nvSpPr>
          <p:cNvPr id="1198" name="Google Shape;1198;p72"/>
          <p:cNvSpPr/>
          <p:nvPr/>
        </p:nvSpPr>
        <p:spPr>
          <a:xfrm>
            <a:off x="700901" y="703920"/>
            <a:ext cx="1746000" cy="14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2"/>
          <p:cNvSpPr/>
          <p:nvPr/>
        </p:nvSpPr>
        <p:spPr>
          <a:xfrm>
            <a:off x="700901" y="249893"/>
            <a:ext cx="1746000" cy="14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72"/>
          <p:cNvGrpSpPr/>
          <p:nvPr/>
        </p:nvGrpSpPr>
        <p:grpSpPr>
          <a:xfrm>
            <a:off x="4282446" y="935282"/>
            <a:ext cx="4174010" cy="3272935"/>
            <a:chOff x="1700675" y="1426325"/>
            <a:chExt cx="3475446" cy="2725175"/>
          </a:xfrm>
        </p:grpSpPr>
        <p:sp>
          <p:nvSpPr>
            <p:cNvPr id="1207" name="Google Shape;1207;p72"/>
            <p:cNvSpPr/>
            <p:nvPr/>
          </p:nvSpPr>
          <p:spPr>
            <a:xfrm>
              <a:off x="1700675" y="1426325"/>
              <a:ext cx="3475446" cy="2279800"/>
            </a:xfrm>
            <a:custGeom>
              <a:avLst/>
              <a:gdLst/>
              <a:ahLst/>
              <a:cxnLst/>
              <a:rect l="l" t="t" r="r" b="b"/>
              <a:pathLst>
                <a:path w="155050" h="91192" extrusionOk="0">
                  <a:moveTo>
                    <a:pt x="149026" y="3675"/>
                  </a:moveTo>
                  <a:cubicBezTo>
                    <a:pt x="150864" y="3675"/>
                    <a:pt x="152370" y="5181"/>
                    <a:pt x="152370" y="7044"/>
                  </a:cubicBezTo>
                  <a:lnTo>
                    <a:pt x="152370" y="73173"/>
                  </a:lnTo>
                  <a:cubicBezTo>
                    <a:pt x="152370" y="75011"/>
                    <a:pt x="150864" y="76516"/>
                    <a:pt x="149026" y="76516"/>
                  </a:cubicBezTo>
                  <a:lnTo>
                    <a:pt x="6024" y="76516"/>
                  </a:lnTo>
                  <a:cubicBezTo>
                    <a:pt x="4186" y="76516"/>
                    <a:pt x="2680" y="75011"/>
                    <a:pt x="2680" y="73173"/>
                  </a:cubicBezTo>
                  <a:lnTo>
                    <a:pt x="2680" y="7044"/>
                  </a:lnTo>
                  <a:cubicBezTo>
                    <a:pt x="2680" y="5181"/>
                    <a:pt x="4186" y="3675"/>
                    <a:pt x="6024" y="3675"/>
                  </a:cubicBezTo>
                  <a:close/>
                  <a:moveTo>
                    <a:pt x="5258" y="0"/>
                  </a:moveTo>
                  <a:cubicBezTo>
                    <a:pt x="2374" y="0"/>
                    <a:pt x="1" y="2374"/>
                    <a:pt x="1" y="5283"/>
                  </a:cubicBezTo>
                  <a:lnTo>
                    <a:pt x="1" y="85934"/>
                  </a:lnTo>
                  <a:cubicBezTo>
                    <a:pt x="1" y="88844"/>
                    <a:pt x="2374" y="91192"/>
                    <a:pt x="5258" y="91192"/>
                  </a:cubicBezTo>
                  <a:lnTo>
                    <a:pt x="149792" y="91192"/>
                  </a:lnTo>
                  <a:cubicBezTo>
                    <a:pt x="152702" y="91192"/>
                    <a:pt x="155050" y="88844"/>
                    <a:pt x="155050" y="85934"/>
                  </a:cubicBezTo>
                  <a:lnTo>
                    <a:pt x="155050" y="5283"/>
                  </a:lnTo>
                  <a:cubicBezTo>
                    <a:pt x="155050" y="2374"/>
                    <a:pt x="152702" y="26"/>
                    <a:pt x="149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2"/>
            <p:cNvSpPr/>
            <p:nvPr/>
          </p:nvSpPr>
          <p:spPr>
            <a:xfrm>
              <a:off x="2972200" y="3674850"/>
              <a:ext cx="1011375" cy="476650"/>
            </a:xfrm>
            <a:custGeom>
              <a:avLst/>
              <a:gdLst/>
              <a:ahLst/>
              <a:cxnLst/>
              <a:rect l="l" t="t" r="r" b="b"/>
              <a:pathLst>
                <a:path w="40455" h="19066" extrusionOk="0">
                  <a:moveTo>
                    <a:pt x="4340" y="0"/>
                  </a:moveTo>
                  <a:lnTo>
                    <a:pt x="3472" y="3803"/>
                  </a:lnTo>
                  <a:lnTo>
                    <a:pt x="1" y="19066"/>
                  </a:lnTo>
                  <a:lnTo>
                    <a:pt x="40454" y="19066"/>
                  </a:lnTo>
                  <a:lnTo>
                    <a:pt x="36983" y="3803"/>
                  </a:lnTo>
                  <a:lnTo>
                    <a:pt x="361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2"/>
            <p:cNvSpPr/>
            <p:nvPr/>
          </p:nvSpPr>
          <p:spPr>
            <a:xfrm>
              <a:off x="3059000" y="3674850"/>
              <a:ext cx="837800" cy="95100"/>
            </a:xfrm>
            <a:custGeom>
              <a:avLst/>
              <a:gdLst/>
              <a:ahLst/>
              <a:cxnLst/>
              <a:rect l="l" t="t" r="r" b="b"/>
              <a:pathLst>
                <a:path w="33512" h="3804" extrusionOk="0">
                  <a:moveTo>
                    <a:pt x="868" y="0"/>
                  </a:moveTo>
                  <a:lnTo>
                    <a:pt x="0" y="3803"/>
                  </a:lnTo>
                  <a:lnTo>
                    <a:pt x="33511" y="3803"/>
                  </a:lnTo>
                  <a:lnTo>
                    <a:pt x="32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2"/>
            <p:cNvSpPr/>
            <p:nvPr/>
          </p:nvSpPr>
          <p:spPr>
            <a:xfrm>
              <a:off x="2693375" y="4015575"/>
              <a:ext cx="1568375" cy="135925"/>
            </a:xfrm>
            <a:custGeom>
              <a:avLst/>
              <a:gdLst/>
              <a:ahLst/>
              <a:cxnLst/>
              <a:rect l="l" t="t" r="r" b="b"/>
              <a:pathLst>
                <a:path w="62735" h="5437" extrusionOk="0">
                  <a:moveTo>
                    <a:pt x="2093" y="0"/>
                  </a:moveTo>
                  <a:cubicBezTo>
                    <a:pt x="945" y="0"/>
                    <a:pt x="1" y="945"/>
                    <a:pt x="1" y="2093"/>
                  </a:cubicBezTo>
                  <a:lnTo>
                    <a:pt x="1" y="3344"/>
                  </a:lnTo>
                  <a:cubicBezTo>
                    <a:pt x="1" y="4492"/>
                    <a:pt x="945" y="5437"/>
                    <a:pt x="2093" y="5437"/>
                  </a:cubicBezTo>
                  <a:lnTo>
                    <a:pt x="60642" y="5437"/>
                  </a:lnTo>
                  <a:cubicBezTo>
                    <a:pt x="61816" y="5437"/>
                    <a:pt x="62735" y="4492"/>
                    <a:pt x="62735" y="3344"/>
                  </a:cubicBezTo>
                  <a:lnTo>
                    <a:pt x="62735" y="2093"/>
                  </a:lnTo>
                  <a:cubicBezTo>
                    <a:pt x="62735" y="945"/>
                    <a:pt x="61816" y="0"/>
                    <a:pt x="60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2"/>
            <p:cNvSpPr/>
            <p:nvPr/>
          </p:nvSpPr>
          <p:spPr>
            <a:xfrm>
              <a:off x="2693375" y="4015575"/>
              <a:ext cx="1568375" cy="106575"/>
            </a:xfrm>
            <a:custGeom>
              <a:avLst/>
              <a:gdLst/>
              <a:ahLst/>
              <a:cxnLst/>
              <a:rect l="l" t="t" r="r" b="b"/>
              <a:pathLst>
                <a:path w="62735" h="4263" extrusionOk="0">
                  <a:moveTo>
                    <a:pt x="2093" y="0"/>
                  </a:moveTo>
                  <a:cubicBezTo>
                    <a:pt x="945" y="0"/>
                    <a:pt x="1" y="945"/>
                    <a:pt x="1" y="2093"/>
                  </a:cubicBezTo>
                  <a:lnTo>
                    <a:pt x="1" y="2170"/>
                  </a:lnTo>
                  <a:cubicBezTo>
                    <a:pt x="1" y="3318"/>
                    <a:pt x="945" y="4262"/>
                    <a:pt x="2093" y="4262"/>
                  </a:cubicBezTo>
                  <a:lnTo>
                    <a:pt x="60642" y="4262"/>
                  </a:lnTo>
                  <a:cubicBezTo>
                    <a:pt x="61816" y="4262"/>
                    <a:pt x="62735" y="3318"/>
                    <a:pt x="62735" y="2170"/>
                  </a:cubicBezTo>
                  <a:lnTo>
                    <a:pt x="62735" y="2093"/>
                  </a:lnTo>
                  <a:cubicBezTo>
                    <a:pt x="62735" y="945"/>
                    <a:pt x="61816" y="0"/>
                    <a:pt x="60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72"/>
          <p:cNvSpPr txBox="1">
            <a:spLocks noGrp="1"/>
          </p:cNvSpPr>
          <p:nvPr>
            <p:ph type="title"/>
          </p:nvPr>
        </p:nvSpPr>
        <p:spPr>
          <a:xfrm>
            <a:off x="611515" y="135482"/>
            <a:ext cx="2114100" cy="7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DEMO</a:t>
            </a:r>
            <a:endParaRPr/>
          </a:p>
        </p:txBody>
      </p:sp>
      <p:pic>
        <p:nvPicPr>
          <p:cNvPr id="3" name="Picture 2">
            <a:extLst>
              <a:ext uri="{FF2B5EF4-FFF2-40B4-BE49-F238E27FC236}">
                <a16:creationId xmlns:a16="http://schemas.microsoft.com/office/drawing/2014/main" id="{7F3BFCAA-FBF0-1527-1837-8A6C66D578CA}"/>
              </a:ext>
            </a:extLst>
          </p:cNvPr>
          <p:cNvPicPr>
            <a:picLocks noChangeAspect="1"/>
          </p:cNvPicPr>
          <p:nvPr/>
        </p:nvPicPr>
        <p:blipFill>
          <a:blip r:embed="rId4"/>
          <a:stretch>
            <a:fillRect/>
          </a:stretch>
        </p:blipFill>
        <p:spPr>
          <a:xfrm>
            <a:off x="611515" y="1312004"/>
            <a:ext cx="2578233" cy="2609984"/>
          </a:xfrm>
          <a:prstGeom prst="rect">
            <a:avLst/>
          </a:prstGeom>
        </p:spPr>
      </p:pic>
      <p:sp>
        <p:nvSpPr>
          <p:cNvPr id="7" name="TextBox 6">
            <a:extLst>
              <a:ext uri="{FF2B5EF4-FFF2-40B4-BE49-F238E27FC236}">
                <a16:creationId xmlns:a16="http://schemas.microsoft.com/office/drawing/2014/main" id="{05262D66-098C-5AD0-840D-F202EF275EAA}"/>
              </a:ext>
            </a:extLst>
          </p:cNvPr>
          <p:cNvSpPr txBox="1"/>
          <p:nvPr/>
        </p:nvSpPr>
        <p:spPr>
          <a:xfrm>
            <a:off x="6434437" y="2799727"/>
            <a:ext cx="1847719" cy="338554"/>
          </a:xfrm>
          <a:prstGeom prst="rect">
            <a:avLst/>
          </a:prstGeom>
          <a:solidFill>
            <a:schemeClr val="bg1"/>
          </a:solidFill>
        </p:spPr>
        <p:txBody>
          <a:bodyPr wrap="square" rtlCol="0">
            <a:spAutoFit/>
          </a:bodyPr>
          <a:lstStyle/>
          <a:p>
            <a:pPr algn="ctr"/>
            <a:r>
              <a:rPr lang="en-US" sz="1600">
                <a:solidFill>
                  <a:srgbClr val="00B050"/>
                </a:solidFill>
              </a:rPr>
              <a:t>Snack-O-Meter</a:t>
            </a:r>
          </a:p>
        </p:txBody>
      </p:sp>
      <p:pic>
        <p:nvPicPr>
          <p:cNvPr id="10" name="Picture 9">
            <a:extLst>
              <a:ext uri="{FF2B5EF4-FFF2-40B4-BE49-F238E27FC236}">
                <a16:creationId xmlns:a16="http://schemas.microsoft.com/office/drawing/2014/main" id="{68393AD3-84D9-CAEB-F6E7-945459898F84}"/>
              </a:ext>
            </a:extLst>
          </p:cNvPr>
          <p:cNvPicPr>
            <a:picLocks noChangeAspect="1"/>
          </p:cNvPicPr>
          <p:nvPr/>
        </p:nvPicPr>
        <p:blipFill rotWithShape="1">
          <a:blip r:embed="rId3"/>
          <a:srcRect b="15356"/>
          <a:stretch/>
        </p:blipFill>
        <p:spPr>
          <a:xfrm>
            <a:off x="3661158" y="2988513"/>
            <a:ext cx="1725578" cy="1080950"/>
          </a:xfrm>
          <a:prstGeom prst="rect">
            <a:avLst/>
          </a:prstGeom>
        </p:spPr>
      </p:pic>
      <p:pic>
        <p:nvPicPr>
          <p:cNvPr id="5" name="Graphic 4" descr="Tablet with solid fill">
            <a:extLst>
              <a:ext uri="{FF2B5EF4-FFF2-40B4-BE49-F238E27FC236}">
                <a16:creationId xmlns:a16="http://schemas.microsoft.com/office/drawing/2014/main" id="{10A9876C-9D70-8DBA-9301-DACE8D407E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25588" y="2361459"/>
            <a:ext cx="2337285" cy="2337285"/>
          </a:xfrm>
          <a:prstGeom prst="rect">
            <a:avLst/>
          </a:prstGeom>
        </p:spPr>
      </p:pic>
      <p:sp>
        <p:nvSpPr>
          <p:cNvPr id="2" name="TextBox 1">
            <a:extLst>
              <a:ext uri="{FF2B5EF4-FFF2-40B4-BE49-F238E27FC236}">
                <a16:creationId xmlns:a16="http://schemas.microsoft.com/office/drawing/2014/main" id="{75EAF403-FB88-7859-2E25-562722527D86}"/>
              </a:ext>
            </a:extLst>
          </p:cNvPr>
          <p:cNvSpPr txBox="1"/>
          <p:nvPr/>
        </p:nvSpPr>
        <p:spPr>
          <a:xfrm>
            <a:off x="457200" y="3921988"/>
            <a:ext cx="3203958" cy="307777"/>
          </a:xfrm>
          <a:prstGeom prst="rect">
            <a:avLst/>
          </a:prstGeom>
          <a:noFill/>
        </p:spPr>
        <p:txBody>
          <a:bodyPr wrap="square" rtlCol="0">
            <a:spAutoFit/>
          </a:bodyPr>
          <a:lstStyle/>
          <a:p>
            <a:r>
              <a:rPr lang="en-SG" b="0" i="0" u="none" strike="noStrike">
                <a:effectLst/>
                <a:latin typeface="Slack-Lato"/>
                <a:hlinkClick r:id="rId7"/>
              </a:rPr>
              <a:t>https://snack-o-meter.streamlit.app/</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Recommendations</a:t>
            </a:r>
            <a:endParaRPr lang="en-US"/>
          </a:p>
        </p:txBody>
      </p:sp>
      <p:sp>
        <p:nvSpPr>
          <p:cNvPr id="1052" name="Google Shape;1052;p63"/>
          <p:cNvSpPr txBox="1"/>
          <p:nvPr/>
        </p:nvSpPr>
        <p:spPr>
          <a:xfrm flipH="1">
            <a:off x="785885" y="2730438"/>
            <a:ext cx="2434022" cy="259924"/>
          </a:xfrm>
          <a:prstGeom prst="rect">
            <a:avLst/>
          </a:prstGeom>
          <a:noFill/>
          <a:ln>
            <a:noFill/>
          </a:ln>
        </p:spPr>
        <p:txBody>
          <a:bodyPr spcFirstLastPara="1" wrap="square" lIns="91425" tIns="91425" rIns="91425" bIns="91425" anchor="ctr" anchorCtr="0">
            <a:noAutofit/>
          </a:bodyPr>
          <a:lstStyle/>
          <a:p>
            <a:pPr algn="ctr"/>
            <a:r>
              <a:rPr lang="en" sz="1800">
                <a:solidFill>
                  <a:srgbClr val="B85C38"/>
                </a:solidFill>
                <a:latin typeface="Playfair Display Black"/>
                <a:ea typeface="Playfair Display Black"/>
                <a:cs typeface="Playfair Display Black"/>
              </a:rPr>
              <a:t>Increase Awareness to Public </a:t>
            </a:r>
            <a:endParaRPr lang="en-US" sz="1100"/>
          </a:p>
        </p:txBody>
      </p:sp>
      <p:sp>
        <p:nvSpPr>
          <p:cNvPr id="1053" name="Google Shape;1053;p63"/>
          <p:cNvSpPr txBox="1"/>
          <p:nvPr/>
        </p:nvSpPr>
        <p:spPr>
          <a:xfrm flipH="1">
            <a:off x="1014312" y="3660056"/>
            <a:ext cx="1974900" cy="484800"/>
          </a:xfrm>
          <a:prstGeom prst="rect">
            <a:avLst/>
          </a:prstGeom>
          <a:noFill/>
          <a:ln>
            <a:noFill/>
          </a:ln>
        </p:spPr>
        <p:txBody>
          <a:bodyPr spcFirstLastPara="1" wrap="square" lIns="91425" tIns="91425" rIns="91425" bIns="91425" anchor="ctr" anchorCtr="0">
            <a:noAutofit/>
          </a:bodyPr>
          <a:lstStyle/>
          <a:p>
            <a:pPr algn="ctr"/>
            <a:r>
              <a:rPr lang="en">
                <a:solidFill>
                  <a:srgbClr val="241D1D"/>
                </a:solidFill>
                <a:latin typeface="Arial" panose="020B0604020202020204" pitchFamily="34" charset="0"/>
                <a:cs typeface="Arial" panose="020B0604020202020204" pitchFamily="34" charset="0"/>
                <a:sym typeface="Be Vietnam"/>
              </a:rPr>
              <a:t>Through marketing campaigns (offline and online campaigns)</a:t>
            </a:r>
            <a:endParaRPr lang="en-US">
              <a:latin typeface="Arial" panose="020B0604020202020204" pitchFamily="34" charset="0"/>
              <a:cs typeface="Arial" panose="020B0604020202020204" pitchFamily="34" charset="0"/>
            </a:endParaRPr>
          </a:p>
        </p:txBody>
      </p:sp>
      <p:sp>
        <p:nvSpPr>
          <p:cNvPr id="1054" name="Google Shape;1054;p63"/>
          <p:cNvSpPr/>
          <p:nvPr/>
        </p:nvSpPr>
        <p:spPr>
          <a:xfrm flipH="1">
            <a:off x="1602028" y="1600200"/>
            <a:ext cx="843900" cy="840300"/>
          </a:xfrm>
          <a:prstGeom prst="rect">
            <a:avLst/>
          </a:prstGeom>
          <a:solidFill>
            <a:srgbClr val="B85C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8" name="Google Shape;1058;p63"/>
          <p:cNvSpPr txBox="1"/>
          <p:nvPr/>
        </p:nvSpPr>
        <p:spPr>
          <a:xfrm flipH="1">
            <a:off x="3315387" y="2859338"/>
            <a:ext cx="2865664" cy="259924"/>
          </a:xfrm>
          <a:prstGeom prst="rect">
            <a:avLst/>
          </a:prstGeom>
          <a:noFill/>
          <a:ln>
            <a:noFill/>
          </a:ln>
        </p:spPr>
        <p:txBody>
          <a:bodyPr spcFirstLastPara="1" wrap="square" lIns="91425" tIns="91425" rIns="91425" bIns="91425" anchor="ctr" anchorCtr="0">
            <a:noAutofit/>
          </a:bodyPr>
          <a:lstStyle/>
          <a:p>
            <a:pPr algn="ctr"/>
            <a:r>
              <a:rPr lang="en" sz="1800">
                <a:solidFill>
                  <a:srgbClr val="B85C38"/>
                </a:solidFill>
                <a:latin typeface="Playfair Display Black"/>
                <a:ea typeface="Playfair Display Black"/>
                <a:cs typeface="Playfair Display Black"/>
                <a:sym typeface="Playfair Display Black"/>
              </a:rPr>
              <a:t>Expand the model to include other snack types</a:t>
            </a:r>
            <a:endParaRPr lang="en" sz="1800">
              <a:solidFill>
                <a:srgbClr val="B85C38"/>
              </a:solidFill>
              <a:latin typeface="Playfair Display Black"/>
              <a:ea typeface="Playfair Display Black"/>
              <a:cs typeface="Playfair Display Black"/>
            </a:endParaRPr>
          </a:p>
        </p:txBody>
      </p:sp>
      <p:sp>
        <p:nvSpPr>
          <p:cNvPr id="1059" name="Google Shape;1059;p63"/>
          <p:cNvSpPr txBox="1"/>
          <p:nvPr/>
        </p:nvSpPr>
        <p:spPr>
          <a:xfrm flipH="1">
            <a:off x="3712730" y="3659707"/>
            <a:ext cx="1974900" cy="484800"/>
          </a:xfrm>
          <a:prstGeom prst="rect">
            <a:avLst/>
          </a:prstGeom>
          <a:noFill/>
          <a:ln>
            <a:noFill/>
          </a:ln>
        </p:spPr>
        <p:txBody>
          <a:bodyPr spcFirstLastPara="1" wrap="square" lIns="91425" tIns="91425" rIns="91425" bIns="91425" anchor="ctr" anchorCtr="0">
            <a:noAutofit/>
          </a:bodyPr>
          <a:lstStyle/>
          <a:p>
            <a:pPr algn="ctr"/>
            <a:r>
              <a:rPr lang="en">
                <a:solidFill>
                  <a:srgbClr val="241D1D"/>
                </a:solidFill>
                <a:latin typeface="Arial" panose="020B0604020202020204" pitchFamily="34" charset="0"/>
                <a:cs typeface="Arial" panose="020B0604020202020204" pitchFamily="34" charset="0"/>
              </a:rPr>
              <a:t>Other snack types like nuts, chips.</a:t>
            </a:r>
          </a:p>
        </p:txBody>
      </p:sp>
      <p:sp>
        <p:nvSpPr>
          <p:cNvPr id="1060" name="Google Shape;1060;p63"/>
          <p:cNvSpPr/>
          <p:nvPr/>
        </p:nvSpPr>
        <p:spPr>
          <a:xfrm flipH="1">
            <a:off x="4278230" y="1596749"/>
            <a:ext cx="843900" cy="840300"/>
          </a:xfrm>
          <a:prstGeom prst="rect">
            <a:avLst/>
          </a:prstGeom>
          <a:solidFill>
            <a:srgbClr val="B85C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76" name="Google Shape;1076;p63"/>
          <p:cNvGrpSpPr/>
          <p:nvPr/>
        </p:nvGrpSpPr>
        <p:grpSpPr>
          <a:xfrm>
            <a:off x="1779610" y="1778507"/>
            <a:ext cx="489178" cy="483606"/>
            <a:chOff x="6285088" y="2122025"/>
            <a:chExt cx="362250" cy="358125"/>
          </a:xfrm>
        </p:grpSpPr>
        <p:sp>
          <p:nvSpPr>
            <p:cNvPr id="1077" name="Google Shape;1077;p63"/>
            <p:cNvSpPr/>
            <p:nvPr/>
          </p:nvSpPr>
          <p:spPr>
            <a:xfrm>
              <a:off x="6385013" y="2182550"/>
              <a:ext cx="13600" cy="10600"/>
            </a:xfrm>
            <a:custGeom>
              <a:avLst/>
              <a:gdLst/>
              <a:ahLst/>
              <a:cxnLst/>
              <a:rect l="l" t="t" r="r" b="b"/>
              <a:pathLst>
                <a:path w="544" h="424" extrusionOk="0">
                  <a:moveTo>
                    <a:pt x="277" y="0"/>
                  </a:moveTo>
                  <a:cubicBezTo>
                    <a:pt x="1" y="0"/>
                    <a:pt x="1" y="423"/>
                    <a:pt x="277" y="423"/>
                  </a:cubicBezTo>
                  <a:cubicBezTo>
                    <a:pt x="544" y="423"/>
                    <a:pt x="544"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3"/>
            <p:cNvSpPr/>
            <p:nvPr/>
          </p:nvSpPr>
          <p:spPr>
            <a:xfrm>
              <a:off x="6346763" y="2220625"/>
              <a:ext cx="13625" cy="10600"/>
            </a:xfrm>
            <a:custGeom>
              <a:avLst/>
              <a:gdLst/>
              <a:ahLst/>
              <a:cxnLst/>
              <a:rect l="l" t="t" r="r" b="b"/>
              <a:pathLst>
                <a:path w="545" h="424" extrusionOk="0">
                  <a:moveTo>
                    <a:pt x="277" y="0"/>
                  </a:moveTo>
                  <a:cubicBezTo>
                    <a:pt x="1" y="0"/>
                    <a:pt x="1" y="424"/>
                    <a:pt x="277" y="424"/>
                  </a:cubicBezTo>
                  <a:cubicBezTo>
                    <a:pt x="544" y="424"/>
                    <a:pt x="544"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3"/>
            <p:cNvSpPr/>
            <p:nvPr/>
          </p:nvSpPr>
          <p:spPr>
            <a:xfrm>
              <a:off x="6332688" y="2272825"/>
              <a:ext cx="13600" cy="10600"/>
            </a:xfrm>
            <a:custGeom>
              <a:avLst/>
              <a:gdLst/>
              <a:ahLst/>
              <a:cxnLst/>
              <a:rect l="l" t="t" r="r" b="b"/>
              <a:pathLst>
                <a:path w="544" h="424" extrusionOk="0">
                  <a:moveTo>
                    <a:pt x="275" y="1"/>
                  </a:moveTo>
                  <a:cubicBezTo>
                    <a:pt x="0" y="1"/>
                    <a:pt x="0" y="424"/>
                    <a:pt x="275" y="424"/>
                  </a:cubicBezTo>
                  <a:cubicBezTo>
                    <a:pt x="544" y="424"/>
                    <a:pt x="544"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6346613" y="2325000"/>
              <a:ext cx="13600" cy="10600"/>
            </a:xfrm>
            <a:custGeom>
              <a:avLst/>
              <a:gdLst/>
              <a:ahLst/>
              <a:cxnLst/>
              <a:rect l="l" t="t" r="r" b="b"/>
              <a:pathLst>
                <a:path w="544" h="424" extrusionOk="0">
                  <a:moveTo>
                    <a:pt x="268" y="0"/>
                  </a:moveTo>
                  <a:cubicBezTo>
                    <a:pt x="0" y="0"/>
                    <a:pt x="0" y="423"/>
                    <a:pt x="268" y="423"/>
                  </a:cubicBezTo>
                  <a:cubicBezTo>
                    <a:pt x="543" y="423"/>
                    <a:pt x="543"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6384688" y="2363250"/>
              <a:ext cx="13600" cy="10600"/>
            </a:xfrm>
            <a:custGeom>
              <a:avLst/>
              <a:gdLst/>
              <a:ahLst/>
              <a:cxnLst/>
              <a:rect l="l" t="t" r="r" b="b"/>
              <a:pathLst>
                <a:path w="544" h="424" extrusionOk="0">
                  <a:moveTo>
                    <a:pt x="268" y="0"/>
                  </a:moveTo>
                  <a:cubicBezTo>
                    <a:pt x="0" y="0"/>
                    <a:pt x="0" y="423"/>
                    <a:pt x="268" y="423"/>
                  </a:cubicBezTo>
                  <a:cubicBezTo>
                    <a:pt x="543" y="423"/>
                    <a:pt x="543"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6436838" y="2377375"/>
              <a:ext cx="13600" cy="10600"/>
            </a:xfrm>
            <a:custGeom>
              <a:avLst/>
              <a:gdLst/>
              <a:ahLst/>
              <a:cxnLst/>
              <a:rect l="l" t="t" r="r" b="b"/>
              <a:pathLst>
                <a:path w="544" h="424" extrusionOk="0">
                  <a:moveTo>
                    <a:pt x="270" y="0"/>
                  </a:moveTo>
                  <a:cubicBezTo>
                    <a:pt x="1" y="0"/>
                    <a:pt x="1" y="423"/>
                    <a:pt x="270" y="423"/>
                  </a:cubicBezTo>
                  <a:cubicBezTo>
                    <a:pt x="544" y="423"/>
                    <a:pt x="544" y="0"/>
                    <a:pt x="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3"/>
            <p:cNvSpPr/>
            <p:nvPr/>
          </p:nvSpPr>
          <p:spPr>
            <a:xfrm>
              <a:off x="6527288" y="2325325"/>
              <a:ext cx="13625" cy="10600"/>
            </a:xfrm>
            <a:custGeom>
              <a:avLst/>
              <a:gdLst/>
              <a:ahLst/>
              <a:cxnLst/>
              <a:rect l="l" t="t" r="r" b="b"/>
              <a:pathLst>
                <a:path w="545" h="424" extrusionOk="0">
                  <a:moveTo>
                    <a:pt x="268" y="1"/>
                  </a:moveTo>
                  <a:cubicBezTo>
                    <a:pt x="1" y="1"/>
                    <a:pt x="1" y="424"/>
                    <a:pt x="268" y="424"/>
                  </a:cubicBezTo>
                  <a:cubicBezTo>
                    <a:pt x="544" y="424"/>
                    <a:pt x="544" y="1"/>
                    <a:pt x="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3"/>
            <p:cNvSpPr/>
            <p:nvPr/>
          </p:nvSpPr>
          <p:spPr>
            <a:xfrm>
              <a:off x="6541388" y="2273350"/>
              <a:ext cx="13600" cy="10425"/>
            </a:xfrm>
            <a:custGeom>
              <a:avLst/>
              <a:gdLst/>
              <a:ahLst/>
              <a:cxnLst/>
              <a:rect l="l" t="t" r="r" b="b"/>
              <a:pathLst>
                <a:path w="544" h="417" extrusionOk="0">
                  <a:moveTo>
                    <a:pt x="268" y="0"/>
                  </a:moveTo>
                  <a:cubicBezTo>
                    <a:pt x="0" y="0"/>
                    <a:pt x="0" y="416"/>
                    <a:pt x="268" y="416"/>
                  </a:cubicBezTo>
                  <a:cubicBezTo>
                    <a:pt x="544" y="416"/>
                    <a:pt x="544"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3"/>
            <p:cNvSpPr/>
            <p:nvPr/>
          </p:nvSpPr>
          <p:spPr>
            <a:xfrm>
              <a:off x="6527463" y="2221175"/>
              <a:ext cx="13600" cy="10425"/>
            </a:xfrm>
            <a:custGeom>
              <a:avLst/>
              <a:gdLst/>
              <a:ahLst/>
              <a:cxnLst/>
              <a:rect l="l" t="t" r="r" b="b"/>
              <a:pathLst>
                <a:path w="544" h="417" extrusionOk="0">
                  <a:moveTo>
                    <a:pt x="275" y="0"/>
                  </a:moveTo>
                  <a:cubicBezTo>
                    <a:pt x="1" y="0"/>
                    <a:pt x="1" y="417"/>
                    <a:pt x="275" y="417"/>
                  </a:cubicBezTo>
                  <a:cubicBezTo>
                    <a:pt x="544" y="417"/>
                    <a:pt x="544"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3"/>
            <p:cNvSpPr/>
            <p:nvPr/>
          </p:nvSpPr>
          <p:spPr>
            <a:xfrm>
              <a:off x="6489388" y="2182925"/>
              <a:ext cx="13600" cy="10425"/>
            </a:xfrm>
            <a:custGeom>
              <a:avLst/>
              <a:gdLst/>
              <a:ahLst/>
              <a:cxnLst/>
              <a:rect l="l" t="t" r="r" b="b"/>
              <a:pathLst>
                <a:path w="544" h="417" extrusionOk="0">
                  <a:moveTo>
                    <a:pt x="275" y="1"/>
                  </a:moveTo>
                  <a:cubicBezTo>
                    <a:pt x="1" y="1"/>
                    <a:pt x="1" y="417"/>
                    <a:pt x="275" y="417"/>
                  </a:cubicBezTo>
                  <a:cubicBezTo>
                    <a:pt x="544" y="417"/>
                    <a:pt x="544"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3"/>
            <p:cNvSpPr/>
            <p:nvPr/>
          </p:nvSpPr>
          <p:spPr>
            <a:xfrm>
              <a:off x="6420988" y="2168075"/>
              <a:ext cx="107725" cy="132625"/>
            </a:xfrm>
            <a:custGeom>
              <a:avLst/>
              <a:gdLst/>
              <a:ahLst/>
              <a:cxnLst/>
              <a:rect l="l" t="t" r="r" b="b"/>
              <a:pathLst>
                <a:path w="4309" h="5305" extrusionOk="0">
                  <a:moveTo>
                    <a:pt x="904" y="552"/>
                  </a:moveTo>
                  <a:lnTo>
                    <a:pt x="1115" y="799"/>
                  </a:lnTo>
                  <a:lnTo>
                    <a:pt x="1115" y="3534"/>
                  </a:lnTo>
                  <a:cubicBezTo>
                    <a:pt x="1044" y="3521"/>
                    <a:pt x="973" y="3507"/>
                    <a:pt x="904" y="3507"/>
                  </a:cubicBezTo>
                  <a:cubicBezTo>
                    <a:pt x="833" y="3507"/>
                    <a:pt x="762" y="3521"/>
                    <a:pt x="692" y="3534"/>
                  </a:cubicBezTo>
                  <a:lnTo>
                    <a:pt x="692" y="799"/>
                  </a:lnTo>
                  <a:lnTo>
                    <a:pt x="904" y="552"/>
                  </a:lnTo>
                  <a:close/>
                  <a:moveTo>
                    <a:pt x="3485" y="4191"/>
                  </a:moveTo>
                  <a:lnTo>
                    <a:pt x="3745" y="4402"/>
                  </a:lnTo>
                  <a:lnTo>
                    <a:pt x="3485" y="4614"/>
                  </a:lnTo>
                  <a:lnTo>
                    <a:pt x="1792" y="4614"/>
                  </a:lnTo>
                  <a:cubicBezTo>
                    <a:pt x="1806" y="4543"/>
                    <a:pt x="1813" y="4472"/>
                    <a:pt x="1813" y="4402"/>
                  </a:cubicBezTo>
                  <a:cubicBezTo>
                    <a:pt x="1813" y="4331"/>
                    <a:pt x="1806" y="4260"/>
                    <a:pt x="1792" y="4191"/>
                  </a:cubicBezTo>
                  <a:close/>
                  <a:moveTo>
                    <a:pt x="917" y="3930"/>
                  </a:moveTo>
                  <a:cubicBezTo>
                    <a:pt x="1178" y="3930"/>
                    <a:pt x="1396" y="4148"/>
                    <a:pt x="1396" y="4409"/>
                  </a:cubicBezTo>
                  <a:cubicBezTo>
                    <a:pt x="1396" y="4670"/>
                    <a:pt x="1178" y="4888"/>
                    <a:pt x="917" y="4888"/>
                  </a:cubicBezTo>
                  <a:cubicBezTo>
                    <a:pt x="657" y="4888"/>
                    <a:pt x="430" y="4670"/>
                    <a:pt x="430" y="4409"/>
                  </a:cubicBezTo>
                  <a:cubicBezTo>
                    <a:pt x="430" y="4148"/>
                    <a:pt x="657" y="3930"/>
                    <a:pt x="917" y="3930"/>
                  </a:cubicBezTo>
                  <a:close/>
                  <a:moveTo>
                    <a:pt x="906" y="0"/>
                  </a:moveTo>
                  <a:cubicBezTo>
                    <a:pt x="852" y="0"/>
                    <a:pt x="797" y="27"/>
                    <a:pt x="741" y="80"/>
                  </a:cubicBezTo>
                  <a:lnTo>
                    <a:pt x="325" y="579"/>
                  </a:lnTo>
                  <a:cubicBezTo>
                    <a:pt x="290" y="615"/>
                    <a:pt x="276" y="664"/>
                    <a:pt x="276" y="715"/>
                  </a:cubicBezTo>
                  <a:lnTo>
                    <a:pt x="276" y="3761"/>
                  </a:lnTo>
                  <a:cubicBezTo>
                    <a:pt x="107" y="3930"/>
                    <a:pt x="0" y="4155"/>
                    <a:pt x="0" y="4402"/>
                  </a:cubicBezTo>
                  <a:cubicBezTo>
                    <a:pt x="0" y="4888"/>
                    <a:pt x="416" y="5304"/>
                    <a:pt x="904" y="5304"/>
                  </a:cubicBezTo>
                  <a:cubicBezTo>
                    <a:pt x="1149" y="5304"/>
                    <a:pt x="1376" y="5199"/>
                    <a:pt x="1545" y="5030"/>
                  </a:cubicBezTo>
                  <a:lnTo>
                    <a:pt x="3547" y="5030"/>
                  </a:lnTo>
                  <a:cubicBezTo>
                    <a:pt x="3596" y="5030"/>
                    <a:pt x="3639" y="5015"/>
                    <a:pt x="3674" y="4988"/>
                  </a:cubicBezTo>
                  <a:lnTo>
                    <a:pt x="4204" y="4565"/>
                  </a:lnTo>
                  <a:cubicBezTo>
                    <a:pt x="4309" y="4458"/>
                    <a:pt x="4309" y="4345"/>
                    <a:pt x="4204" y="4240"/>
                  </a:cubicBezTo>
                  <a:lnTo>
                    <a:pt x="3674" y="3817"/>
                  </a:lnTo>
                  <a:cubicBezTo>
                    <a:pt x="3639" y="3788"/>
                    <a:pt x="3596" y="3774"/>
                    <a:pt x="3547" y="3774"/>
                  </a:cubicBezTo>
                  <a:lnTo>
                    <a:pt x="1545" y="3774"/>
                  </a:lnTo>
                  <a:cubicBezTo>
                    <a:pt x="1538" y="3768"/>
                    <a:pt x="1538" y="3768"/>
                    <a:pt x="1538" y="3761"/>
                  </a:cubicBezTo>
                  <a:lnTo>
                    <a:pt x="1538" y="715"/>
                  </a:lnTo>
                  <a:cubicBezTo>
                    <a:pt x="1538" y="664"/>
                    <a:pt x="1516" y="615"/>
                    <a:pt x="1488" y="579"/>
                  </a:cubicBezTo>
                  <a:lnTo>
                    <a:pt x="1065" y="80"/>
                  </a:lnTo>
                  <a:cubicBezTo>
                    <a:pt x="1012" y="27"/>
                    <a:pt x="959"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3"/>
            <p:cNvSpPr/>
            <p:nvPr/>
          </p:nvSpPr>
          <p:spPr>
            <a:xfrm>
              <a:off x="6285088" y="2122025"/>
              <a:ext cx="362250" cy="358125"/>
            </a:xfrm>
            <a:custGeom>
              <a:avLst/>
              <a:gdLst/>
              <a:ahLst/>
              <a:cxnLst/>
              <a:rect l="l" t="t" r="r" b="b"/>
              <a:pathLst>
                <a:path w="14490" h="14325" extrusionOk="0">
                  <a:moveTo>
                    <a:pt x="13552" y="9141"/>
                  </a:moveTo>
                  <a:cubicBezTo>
                    <a:pt x="13835" y="9141"/>
                    <a:pt x="14053" y="9389"/>
                    <a:pt x="14011" y="9671"/>
                  </a:cubicBezTo>
                  <a:cubicBezTo>
                    <a:pt x="13975" y="9889"/>
                    <a:pt x="13764" y="10065"/>
                    <a:pt x="13546" y="10065"/>
                  </a:cubicBezTo>
                  <a:lnTo>
                    <a:pt x="12911" y="10065"/>
                  </a:lnTo>
                  <a:lnTo>
                    <a:pt x="13058" y="9141"/>
                  </a:lnTo>
                  <a:close/>
                  <a:moveTo>
                    <a:pt x="6356" y="413"/>
                  </a:moveTo>
                  <a:cubicBezTo>
                    <a:pt x="9575" y="413"/>
                    <a:pt x="12185" y="3030"/>
                    <a:pt x="12185" y="6244"/>
                  </a:cubicBezTo>
                  <a:cubicBezTo>
                    <a:pt x="12185" y="7111"/>
                    <a:pt x="12001" y="7943"/>
                    <a:pt x="11635" y="8718"/>
                  </a:cubicBezTo>
                  <a:lnTo>
                    <a:pt x="11163" y="8718"/>
                  </a:lnTo>
                  <a:cubicBezTo>
                    <a:pt x="11557" y="7957"/>
                    <a:pt x="11762" y="7111"/>
                    <a:pt x="11762" y="6244"/>
                  </a:cubicBezTo>
                  <a:cubicBezTo>
                    <a:pt x="11762" y="3261"/>
                    <a:pt x="9335" y="829"/>
                    <a:pt x="6353" y="829"/>
                  </a:cubicBezTo>
                  <a:cubicBezTo>
                    <a:pt x="5605" y="829"/>
                    <a:pt x="4879" y="976"/>
                    <a:pt x="4202" y="1272"/>
                  </a:cubicBezTo>
                  <a:cubicBezTo>
                    <a:pt x="3979" y="1372"/>
                    <a:pt x="4083" y="1679"/>
                    <a:pt x="4280" y="1679"/>
                  </a:cubicBezTo>
                  <a:cubicBezTo>
                    <a:pt x="4306" y="1679"/>
                    <a:pt x="4335" y="1673"/>
                    <a:pt x="4365" y="1660"/>
                  </a:cubicBezTo>
                  <a:cubicBezTo>
                    <a:pt x="4993" y="1386"/>
                    <a:pt x="5663" y="1252"/>
                    <a:pt x="6353" y="1252"/>
                  </a:cubicBezTo>
                  <a:cubicBezTo>
                    <a:pt x="9103" y="1252"/>
                    <a:pt x="11346" y="3488"/>
                    <a:pt x="11346" y="6244"/>
                  </a:cubicBezTo>
                  <a:cubicBezTo>
                    <a:pt x="11346" y="7118"/>
                    <a:pt x="11112" y="7972"/>
                    <a:pt x="10682" y="8718"/>
                  </a:cubicBezTo>
                  <a:lnTo>
                    <a:pt x="7658" y="8718"/>
                  </a:lnTo>
                  <a:cubicBezTo>
                    <a:pt x="7629" y="8718"/>
                    <a:pt x="7594" y="8725"/>
                    <a:pt x="7567" y="8740"/>
                  </a:cubicBezTo>
                  <a:cubicBezTo>
                    <a:pt x="7482" y="8783"/>
                    <a:pt x="7431" y="8874"/>
                    <a:pt x="7447" y="8965"/>
                  </a:cubicBezTo>
                  <a:lnTo>
                    <a:pt x="7778" y="11032"/>
                  </a:lnTo>
                  <a:cubicBezTo>
                    <a:pt x="7320" y="11165"/>
                    <a:pt x="6839" y="11237"/>
                    <a:pt x="6353" y="11237"/>
                  </a:cubicBezTo>
                  <a:cubicBezTo>
                    <a:pt x="3597" y="11237"/>
                    <a:pt x="1354" y="9001"/>
                    <a:pt x="1354" y="6244"/>
                  </a:cubicBezTo>
                  <a:cubicBezTo>
                    <a:pt x="1354" y="4686"/>
                    <a:pt x="2067" y="3247"/>
                    <a:pt x="3301" y="2288"/>
                  </a:cubicBezTo>
                  <a:cubicBezTo>
                    <a:pt x="3478" y="2156"/>
                    <a:pt x="3339" y="1913"/>
                    <a:pt x="3167" y="1913"/>
                  </a:cubicBezTo>
                  <a:cubicBezTo>
                    <a:pt x="3128" y="1913"/>
                    <a:pt x="3086" y="1926"/>
                    <a:pt x="3047" y="1956"/>
                  </a:cubicBezTo>
                  <a:cubicBezTo>
                    <a:pt x="2405" y="2457"/>
                    <a:pt x="1876" y="3098"/>
                    <a:pt x="1508" y="3818"/>
                  </a:cubicBezTo>
                  <a:cubicBezTo>
                    <a:pt x="1128" y="4579"/>
                    <a:pt x="938" y="5391"/>
                    <a:pt x="938" y="6244"/>
                  </a:cubicBezTo>
                  <a:cubicBezTo>
                    <a:pt x="938" y="9226"/>
                    <a:pt x="3363" y="11660"/>
                    <a:pt x="6353" y="11660"/>
                  </a:cubicBezTo>
                  <a:cubicBezTo>
                    <a:pt x="6861" y="11660"/>
                    <a:pt x="7362" y="11589"/>
                    <a:pt x="7848" y="11448"/>
                  </a:cubicBezTo>
                  <a:lnTo>
                    <a:pt x="7912" y="11864"/>
                  </a:lnTo>
                  <a:cubicBezTo>
                    <a:pt x="7404" y="12005"/>
                    <a:pt x="6881" y="12076"/>
                    <a:pt x="6353" y="12076"/>
                  </a:cubicBezTo>
                  <a:cubicBezTo>
                    <a:pt x="3131" y="12076"/>
                    <a:pt x="508" y="9453"/>
                    <a:pt x="515" y="6229"/>
                  </a:cubicBezTo>
                  <a:cubicBezTo>
                    <a:pt x="522" y="3029"/>
                    <a:pt x="3138" y="419"/>
                    <a:pt x="6331" y="413"/>
                  </a:cubicBezTo>
                  <a:cubicBezTo>
                    <a:pt x="6340" y="413"/>
                    <a:pt x="6348" y="413"/>
                    <a:pt x="6356" y="413"/>
                  </a:cubicBezTo>
                  <a:close/>
                  <a:moveTo>
                    <a:pt x="12635" y="9141"/>
                  </a:moveTo>
                  <a:lnTo>
                    <a:pt x="12072" y="12675"/>
                  </a:lnTo>
                  <a:cubicBezTo>
                    <a:pt x="12023" y="12964"/>
                    <a:pt x="11775" y="13176"/>
                    <a:pt x="11479" y="13176"/>
                  </a:cubicBezTo>
                  <a:lnTo>
                    <a:pt x="9061" y="13176"/>
                  </a:lnTo>
                  <a:cubicBezTo>
                    <a:pt x="8765" y="13176"/>
                    <a:pt x="8518" y="12964"/>
                    <a:pt x="8469" y="12675"/>
                  </a:cubicBezTo>
                  <a:lnTo>
                    <a:pt x="7905" y="9141"/>
                  </a:lnTo>
                  <a:close/>
                  <a:moveTo>
                    <a:pt x="6349" y="1"/>
                  </a:moveTo>
                  <a:cubicBezTo>
                    <a:pt x="6294" y="1"/>
                    <a:pt x="6239" y="2"/>
                    <a:pt x="6184" y="3"/>
                  </a:cubicBezTo>
                  <a:cubicBezTo>
                    <a:pt x="4632" y="45"/>
                    <a:pt x="3180" y="645"/>
                    <a:pt x="2052" y="1711"/>
                  </a:cubicBezTo>
                  <a:cubicBezTo>
                    <a:pt x="713" y="2980"/>
                    <a:pt x="1" y="4791"/>
                    <a:pt x="112" y="6632"/>
                  </a:cubicBezTo>
                  <a:cubicBezTo>
                    <a:pt x="205" y="8155"/>
                    <a:pt x="847" y="9571"/>
                    <a:pt x="1931" y="10665"/>
                  </a:cubicBezTo>
                  <a:cubicBezTo>
                    <a:pt x="3109" y="11842"/>
                    <a:pt x="4681" y="12491"/>
                    <a:pt x="6353" y="12491"/>
                  </a:cubicBezTo>
                  <a:cubicBezTo>
                    <a:pt x="6903" y="12491"/>
                    <a:pt x="7447" y="12421"/>
                    <a:pt x="7975" y="12279"/>
                  </a:cubicBezTo>
                  <a:lnTo>
                    <a:pt x="8052" y="12738"/>
                  </a:lnTo>
                  <a:cubicBezTo>
                    <a:pt x="8074" y="12900"/>
                    <a:pt x="8137" y="13049"/>
                    <a:pt x="8228" y="13176"/>
                  </a:cubicBezTo>
                  <a:lnTo>
                    <a:pt x="7002" y="13176"/>
                  </a:lnTo>
                  <a:cubicBezTo>
                    <a:pt x="6881" y="13176"/>
                    <a:pt x="6790" y="13267"/>
                    <a:pt x="6790" y="13387"/>
                  </a:cubicBezTo>
                  <a:cubicBezTo>
                    <a:pt x="6790" y="13902"/>
                    <a:pt x="7213" y="14325"/>
                    <a:pt x="7728" y="14325"/>
                  </a:cubicBezTo>
                  <a:lnTo>
                    <a:pt x="11219" y="14325"/>
                  </a:lnTo>
                  <a:cubicBezTo>
                    <a:pt x="11486" y="14325"/>
                    <a:pt x="11486" y="13902"/>
                    <a:pt x="11219" y="13902"/>
                  </a:cubicBezTo>
                  <a:lnTo>
                    <a:pt x="7728" y="13902"/>
                  </a:lnTo>
                  <a:cubicBezTo>
                    <a:pt x="7524" y="13902"/>
                    <a:pt x="7340" y="13775"/>
                    <a:pt x="7255" y="13591"/>
                  </a:cubicBezTo>
                  <a:lnTo>
                    <a:pt x="13270" y="13591"/>
                  </a:lnTo>
                  <a:cubicBezTo>
                    <a:pt x="13185" y="13775"/>
                    <a:pt x="13002" y="13902"/>
                    <a:pt x="12791" y="13902"/>
                  </a:cubicBezTo>
                  <a:lnTo>
                    <a:pt x="12474" y="13902"/>
                  </a:lnTo>
                  <a:cubicBezTo>
                    <a:pt x="12205" y="13902"/>
                    <a:pt x="12205" y="14325"/>
                    <a:pt x="12474" y="14325"/>
                  </a:cubicBezTo>
                  <a:lnTo>
                    <a:pt x="12798" y="14325"/>
                  </a:lnTo>
                  <a:cubicBezTo>
                    <a:pt x="13312" y="14325"/>
                    <a:pt x="13735" y="13902"/>
                    <a:pt x="13735" y="13387"/>
                  </a:cubicBezTo>
                  <a:cubicBezTo>
                    <a:pt x="13735" y="13267"/>
                    <a:pt x="13644" y="13176"/>
                    <a:pt x="13524" y="13176"/>
                  </a:cubicBezTo>
                  <a:lnTo>
                    <a:pt x="12305" y="13176"/>
                  </a:lnTo>
                  <a:cubicBezTo>
                    <a:pt x="12397" y="13049"/>
                    <a:pt x="12459" y="12900"/>
                    <a:pt x="12488" y="12738"/>
                  </a:cubicBezTo>
                  <a:lnTo>
                    <a:pt x="12847" y="10482"/>
                  </a:lnTo>
                  <a:cubicBezTo>
                    <a:pt x="12862" y="10482"/>
                    <a:pt x="12869" y="10489"/>
                    <a:pt x="12882" y="10489"/>
                  </a:cubicBezTo>
                  <a:lnTo>
                    <a:pt x="13539" y="10489"/>
                  </a:lnTo>
                  <a:cubicBezTo>
                    <a:pt x="13982" y="10489"/>
                    <a:pt x="14378" y="10157"/>
                    <a:pt x="14427" y="9713"/>
                  </a:cubicBezTo>
                  <a:cubicBezTo>
                    <a:pt x="14490" y="9177"/>
                    <a:pt x="14074" y="8718"/>
                    <a:pt x="13552" y="8718"/>
                  </a:cubicBezTo>
                  <a:lnTo>
                    <a:pt x="12085" y="8718"/>
                  </a:lnTo>
                  <a:cubicBezTo>
                    <a:pt x="12424" y="7943"/>
                    <a:pt x="12601" y="7111"/>
                    <a:pt x="12601" y="6244"/>
                  </a:cubicBezTo>
                  <a:cubicBezTo>
                    <a:pt x="12601" y="4706"/>
                    <a:pt x="12043" y="3254"/>
                    <a:pt x="11036" y="2112"/>
                  </a:cubicBezTo>
                  <a:cubicBezTo>
                    <a:pt x="9846" y="770"/>
                    <a:pt x="8130" y="1"/>
                    <a:pt x="6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63"/>
          <p:cNvGrpSpPr/>
          <p:nvPr/>
        </p:nvGrpSpPr>
        <p:grpSpPr>
          <a:xfrm>
            <a:off x="4484908" y="1775088"/>
            <a:ext cx="448299" cy="483611"/>
            <a:chOff x="5553338" y="1551825"/>
            <a:chExt cx="331975" cy="358125"/>
          </a:xfrm>
        </p:grpSpPr>
        <p:sp>
          <p:nvSpPr>
            <p:cNvPr id="1093" name="Google Shape;1093;p63"/>
            <p:cNvSpPr/>
            <p:nvPr/>
          </p:nvSpPr>
          <p:spPr>
            <a:xfrm>
              <a:off x="5638138" y="1597475"/>
              <a:ext cx="162400" cy="83075"/>
            </a:xfrm>
            <a:custGeom>
              <a:avLst/>
              <a:gdLst/>
              <a:ahLst/>
              <a:cxnLst/>
              <a:rect l="l" t="t" r="r" b="b"/>
              <a:pathLst>
                <a:path w="6496" h="3323" extrusionOk="0">
                  <a:moveTo>
                    <a:pt x="1679" y="1214"/>
                  </a:moveTo>
                  <a:cubicBezTo>
                    <a:pt x="1636" y="1355"/>
                    <a:pt x="1614" y="1503"/>
                    <a:pt x="1614" y="1657"/>
                  </a:cubicBezTo>
                  <a:cubicBezTo>
                    <a:pt x="1614" y="1813"/>
                    <a:pt x="1636" y="1969"/>
                    <a:pt x="1679" y="2109"/>
                  </a:cubicBezTo>
                  <a:lnTo>
                    <a:pt x="416" y="2109"/>
                  </a:lnTo>
                  <a:lnTo>
                    <a:pt x="416" y="1214"/>
                  </a:lnTo>
                  <a:close/>
                  <a:moveTo>
                    <a:pt x="6079" y="1214"/>
                  </a:moveTo>
                  <a:lnTo>
                    <a:pt x="6079" y="2109"/>
                  </a:lnTo>
                  <a:lnTo>
                    <a:pt x="4816" y="2109"/>
                  </a:lnTo>
                  <a:cubicBezTo>
                    <a:pt x="4859" y="1969"/>
                    <a:pt x="4879" y="1813"/>
                    <a:pt x="4879" y="1657"/>
                  </a:cubicBezTo>
                  <a:cubicBezTo>
                    <a:pt x="4879" y="1510"/>
                    <a:pt x="4859" y="1355"/>
                    <a:pt x="4816" y="1214"/>
                  </a:cubicBezTo>
                  <a:close/>
                  <a:moveTo>
                    <a:pt x="3251" y="1"/>
                  </a:moveTo>
                  <a:cubicBezTo>
                    <a:pt x="2652" y="1"/>
                    <a:pt x="2137" y="319"/>
                    <a:pt x="1841" y="791"/>
                  </a:cubicBezTo>
                  <a:lnTo>
                    <a:pt x="212" y="791"/>
                  </a:lnTo>
                  <a:cubicBezTo>
                    <a:pt x="91" y="791"/>
                    <a:pt x="0" y="889"/>
                    <a:pt x="0" y="1003"/>
                  </a:cubicBezTo>
                  <a:lnTo>
                    <a:pt x="0" y="2321"/>
                  </a:lnTo>
                  <a:cubicBezTo>
                    <a:pt x="0" y="2434"/>
                    <a:pt x="91" y="2526"/>
                    <a:pt x="212" y="2526"/>
                  </a:cubicBezTo>
                  <a:lnTo>
                    <a:pt x="1841" y="2526"/>
                  </a:lnTo>
                  <a:cubicBezTo>
                    <a:pt x="2137" y="3005"/>
                    <a:pt x="2652" y="3323"/>
                    <a:pt x="3251" y="3323"/>
                  </a:cubicBezTo>
                  <a:cubicBezTo>
                    <a:pt x="3843" y="3323"/>
                    <a:pt x="4358" y="3005"/>
                    <a:pt x="4654" y="2526"/>
                  </a:cubicBezTo>
                  <a:lnTo>
                    <a:pt x="6284" y="2526"/>
                  </a:lnTo>
                  <a:cubicBezTo>
                    <a:pt x="6402" y="2526"/>
                    <a:pt x="6495" y="2434"/>
                    <a:pt x="6495" y="2321"/>
                  </a:cubicBezTo>
                  <a:lnTo>
                    <a:pt x="6495" y="1003"/>
                  </a:lnTo>
                  <a:cubicBezTo>
                    <a:pt x="6495" y="889"/>
                    <a:pt x="6402" y="791"/>
                    <a:pt x="6284" y="791"/>
                  </a:cubicBezTo>
                  <a:lnTo>
                    <a:pt x="4654" y="791"/>
                  </a:lnTo>
                  <a:cubicBezTo>
                    <a:pt x="4583" y="671"/>
                    <a:pt x="4491" y="566"/>
                    <a:pt x="4386" y="459"/>
                  </a:cubicBezTo>
                  <a:cubicBezTo>
                    <a:pt x="4343" y="420"/>
                    <a:pt x="4296" y="403"/>
                    <a:pt x="4250" y="403"/>
                  </a:cubicBezTo>
                  <a:cubicBezTo>
                    <a:pt x="4086" y="403"/>
                    <a:pt x="3942" y="621"/>
                    <a:pt x="4097" y="769"/>
                  </a:cubicBezTo>
                  <a:cubicBezTo>
                    <a:pt x="4358" y="1023"/>
                    <a:pt x="4498" y="1370"/>
                    <a:pt x="4471" y="1735"/>
                  </a:cubicBezTo>
                  <a:cubicBezTo>
                    <a:pt x="4436" y="2343"/>
                    <a:pt x="3957" y="2842"/>
                    <a:pt x="3356" y="2893"/>
                  </a:cubicBezTo>
                  <a:cubicBezTo>
                    <a:pt x="3320" y="2896"/>
                    <a:pt x="3284" y="2898"/>
                    <a:pt x="3248" y="2898"/>
                  </a:cubicBezTo>
                  <a:cubicBezTo>
                    <a:pt x="2570" y="2898"/>
                    <a:pt x="2017" y="2341"/>
                    <a:pt x="2017" y="1657"/>
                  </a:cubicBezTo>
                  <a:cubicBezTo>
                    <a:pt x="2017" y="981"/>
                    <a:pt x="2574" y="424"/>
                    <a:pt x="3251" y="424"/>
                  </a:cubicBezTo>
                  <a:cubicBezTo>
                    <a:pt x="3518" y="424"/>
                    <a:pt x="3518" y="1"/>
                    <a:pt x="3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3"/>
            <p:cNvSpPr/>
            <p:nvPr/>
          </p:nvSpPr>
          <p:spPr>
            <a:xfrm>
              <a:off x="5757463" y="1708375"/>
              <a:ext cx="46925" cy="10425"/>
            </a:xfrm>
            <a:custGeom>
              <a:avLst/>
              <a:gdLst/>
              <a:ahLst/>
              <a:cxnLst/>
              <a:rect l="l" t="t" r="r" b="b"/>
              <a:pathLst>
                <a:path w="1877" h="417" extrusionOk="0">
                  <a:moveTo>
                    <a:pt x="268" y="0"/>
                  </a:moveTo>
                  <a:cubicBezTo>
                    <a:pt x="1" y="0"/>
                    <a:pt x="1" y="417"/>
                    <a:pt x="268" y="417"/>
                  </a:cubicBezTo>
                  <a:lnTo>
                    <a:pt x="1602" y="417"/>
                  </a:lnTo>
                  <a:cubicBezTo>
                    <a:pt x="1876" y="417"/>
                    <a:pt x="1876" y="0"/>
                    <a:pt x="1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3"/>
            <p:cNvSpPr/>
            <p:nvPr/>
          </p:nvSpPr>
          <p:spPr>
            <a:xfrm>
              <a:off x="5635513" y="1708375"/>
              <a:ext cx="98875" cy="10425"/>
            </a:xfrm>
            <a:custGeom>
              <a:avLst/>
              <a:gdLst/>
              <a:ahLst/>
              <a:cxnLst/>
              <a:rect l="l" t="t" r="r" b="b"/>
              <a:pathLst>
                <a:path w="3955" h="417" extrusionOk="0">
                  <a:moveTo>
                    <a:pt x="212" y="0"/>
                  </a:moveTo>
                  <a:cubicBezTo>
                    <a:pt x="91" y="0"/>
                    <a:pt x="0" y="92"/>
                    <a:pt x="0" y="205"/>
                  </a:cubicBezTo>
                  <a:cubicBezTo>
                    <a:pt x="0" y="325"/>
                    <a:pt x="91" y="417"/>
                    <a:pt x="212" y="417"/>
                  </a:cubicBezTo>
                  <a:lnTo>
                    <a:pt x="3688" y="417"/>
                  </a:lnTo>
                  <a:cubicBezTo>
                    <a:pt x="3955" y="417"/>
                    <a:pt x="3955" y="0"/>
                    <a:pt x="3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5757463" y="1739750"/>
              <a:ext cx="46925" cy="10600"/>
            </a:xfrm>
            <a:custGeom>
              <a:avLst/>
              <a:gdLst/>
              <a:ahLst/>
              <a:cxnLst/>
              <a:rect l="l" t="t" r="r" b="b"/>
              <a:pathLst>
                <a:path w="1877" h="424" extrusionOk="0">
                  <a:moveTo>
                    <a:pt x="268" y="1"/>
                  </a:moveTo>
                  <a:cubicBezTo>
                    <a:pt x="1" y="1"/>
                    <a:pt x="1" y="424"/>
                    <a:pt x="268" y="424"/>
                  </a:cubicBezTo>
                  <a:lnTo>
                    <a:pt x="1602" y="424"/>
                  </a:lnTo>
                  <a:cubicBezTo>
                    <a:pt x="1876" y="424"/>
                    <a:pt x="1876" y="1"/>
                    <a:pt x="1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3"/>
            <p:cNvSpPr/>
            <p:nvPr/>
          </p:nvSpPr>
          <p:spPr>
            <a:xfrm>
              <a:off x="5633888" y="1739750"/>
              <a:ext cx="100500" cy="10600"/>
            </a:xfrm>
            <a:custGeom>
              <a:avLst/>
              <a:gdLst/>
              <a:ahLst/>
              <a:cxnLst/>
              <a:rect l="l" t="t" r="r" b="b"/>
              <a:pathLst>
                <a:path w="4020" h="424" extrusionOk="0">
                  <a:moveTo>
                    <a:pt x="277" y="1"/>
                  </a:moveTo>
                  <a:cubicBezTo>
                    <a:pt x="1" y="1"/>
                    <a:pt x="1" y="424"/>
                    <a:pt x="277" y="424"/>
                  </a:cubicBezTo>
                  <a:lnTo>
                    <a:pt x="3753" y="424"/>
                  </a:lnTo>
                  <a:cubicBezTo>
                    <a:pt x="4020" y="424"/>
                    <a:pt x="4020" y="1"/>
                    <a:pt x="3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3"/>
            <p:cNvSpPr/>
            <p:nvPr/>
          </p:nvSpPr>
          <p:spPr>
            <a:xfrm>
              <a:off x="5757463" y="1771325"/>
              <a:ext cx="46925" cy="10600"/>
            </a:xfrm>
            <a:custGeom>
              <a:avLst/>
              <a:gdLst/>
              <a:ahLst/>
              <a:cxnLst/>
              <a:rect l="l" t="t" r="r" b="b"/>
              <a:pathLst>
                <a:path w="1877" h="424" extrusionOk="0">
                  <a:moveTo>
                    <a:pt x="268" y="0"/>
                  </a:moveTo>
                  <a:cubicBezTo>
                    <a:pt x="1" y="0"/>
                    <a:pt x="1" y="423"/>
                    <a:pt x="268" y="423"/>
                  </a:cubicBezTo>
                  <a:lnTo>
                    <a:pt x="1602" y="423"/>
                  </a:lnTo>
                  <a:cubicBezTo>
                    <a:pt x="1876" y="423"/>
                    <a:pt x="1876" y="0"/>
                    <a:pt x="1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5757463" y="1802175"/>
              <a:ext cx="46925" cy="10425"/>
            </a:xfrm>
            <a:custGeom>
              <a:avLst/>
              <a:gdLst/>
              <a:ahLst/>
              <a:cxnLst/>
              <a:rect l="l" t="t" r="r" b="b"/>
              <a:pathLst>
                <a:path w="1877" h="417" extrusionOk="0">
                  <a:moveTo>
                    <a:pt x="268" y="0"/>
                  </a:moveTo>
                  <a:cubicBezTo>
                    <a:pt x="1" y="0"/>
                    <a:pt x="1" y="416"/>
                    <a:pt x="268" y="416"/>
                  </a:cubicBezTo>
                  <a:lnTo>
                    <a:pt x="1602" y="416"/>
                  </a:lnTo>
                  <a:cubicBezTo>
                    <a:pt x="1876" y="416"/>
                    <a:pt x="1876" y="0"/>
                    <a:pt x="1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p:nvPr/>
          </p:nvSpPr>
          <p:spPr>
            <a:xfrm>
              <a:off x="5633888" y="1771325"/>
              <a:ext cx="100500" cy="10600"/>
            </a:xfrm>
            <a:custGeom>
              <a:avLst/>
              <a:gdLst/>
              <a:ahLst/>
              <a:cxnLst/>
              <a:rect l="l" t="t" r="r" b="b"/>
              <a:pathLst>
                <a:path w="4020" h="424" extrusionOk="0">
                  <a:moveTo>
                    <a:pt x="277" y="0"/>
                  </a:moveTo>
                  <a:cubicBezTo>
                    <a:pt x="1" y="0"/>
                    <a:pt x="1" y="423"/>
                    <a:pt x="277" y="423"/>
                  </a:cubicBezTo>
                  <a:lnTo>
                    <a:pt x="3753" y="423"/>
                  </a:lnTo>
                  <a:cubicBezTo>
                    <a:pt x="4020" y="423"/>
                    <a:pt x="4020" y="0"/>
                    <a:pt x="3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3"/>
            <p:cNvSpPr/>
            <p:nvPr/>
          </p:nvSpPr>
          <p:spPr>
            <a:xfrm>
              <a:off x="5553338" y="1551825"/>
              <a:ext cx="331975" cy="358125"/>
            </a:xfrm>
            <a:custGeom>
              <a:avLst/>
              <a:gdLst/>
              <a:ahLst/>
              <a:cxnLst/>
              <a:rect l="l" t="t" r="r" b="b"/>
              <a:pathLst>
                <a:path w="13279" h="14325" extrusionOk="0">
                  <a:moveTo>
                    <a:pt x="1129" y="404"/>
                  </a:moveTo>
                  <a:cubicBezTo>
                    <a:pt x="1326" y="410"/>
                    <a:pt x="1510" y="502"/>
                    <a:pt x="1629" y="671"/>
                  </a:cubicBezTo>
                  <a:cubicBezTo>
                    <a:pt x="1707" y="776"/>
                    <a:pt x="1742" y="903"/>
                    <a:pt x="1742" y="1030"/>
                  </a:cubicBezTo>
                  <a:lnTo>
                    <a:pt x="1742" y="2250"/>
                  </a:lnTo>
                  <a:lnTo>
                    <a:pt x="1537" y="2356"/>
                  </a:lnTo>
                  <a:lnTo>
                    <a:pt x="974" y="2054"/>
                  </a:lnTo>
                  <a:cubicBezTo>
                    <a:pt x="945" y="2038"/>
                    <a:pt x="909" y="2032"/>
                    <a:pt x="876" y="2032"/>
                  </a:cubicBezTo>
                  <a:cubicBezTo>
                    <a:pt x="847" y="2032"/>
                    <a:pt x="811" y="2038"/>
                    <a:pt x="783" y="2054"/>
                  </a:cubicBezTo>
                  <a:lnTo>
                    <a:pt x="424" y="2243"/>
                  </a:lnTo>
                  <a:lnTo>
                    <a:pt x="424" y="1038"/>
                  </a:lnTo>
                  <a:cubicBezTo>
                    <a:pt x="424" y="691"/>
                    <a:pt x="706" y="404"/>
                    <a:pt x="1045" y="404"/>
                  </a:cubicBezTo>
                  <a:close/>
                  <a:moveTo>
                    <a:pt x="11727" y="11925"/>
                  </a:moveTo>
                  <a:lnTo>
                    <a:pt x="12299" y="12228"/>
                  </a:lnTo>
                  <a:cubicBezTo>
                    <a:pt x="12330" y="12242"/>
                    <a:pt x="12363" y="12249"/>
                    <a:pt x="12397" y="12249"/>
                  </a:cubicBezTo>
                  <a:cubicBezTo>
                    <a:pt x="12430" y="12249"/>
                    <a:pt x="12464" y="12242"/>
                    <a:pt x="12495" y="12228"/>
                  </a:cubicBezTo>
                  <a:lnTo>
                    <a:pt x="12855" y="12030"/>
                  </a:lnTo>
                  <a:lnTo>
                    <a:pt x="12855" y="13278"/>
                  </a:lnTo>
                  <a:cubicBezTo>
                    <a:pt x="12855" y="13624"/>
                    <a:pt x="12573" y="13906"/>
                    <a:pt x="12227" y="13906"/>
                  </a:cubicBezTo>
                  <a:lnTo>
                    <a:pt x="3688" y="13906"/>
                  </a:lnTo>
                  <a:cubicBezTo>
                    <a:pt x="3815" y="13730"/>
                    <a:pt x="3893" y="13510"/>
                    <a:pt x="3893" y="13278"/>
                  </a:cubicBezTo>
                  <a:lnTo>
                    <a:pt x="3893" y="12030"/>
                  </a:lnTo>
                  <a:lnTo>
                    <a:pt x="4260" y="12228"/>
                  </a:lnTo>
                  <a:cubicBezTo>
                    <a:pt x="4288" y="12242"/>
                    <a:pt x="4322" y="12249"/>
                    <a:pt x="4356" y="12249"/>
                  </a:cubicBezTo>
                  <a:cubicBezTo>
                    <a:pt x="4390" y="12249"/>
                    <a:pt x="4425" y="12242"/>
                    <a:pt x="4456" y="12228"/>
                  </a:cubicBezTo>
                  <a:lnTo>
                    <a:pt x="5028" y="11925"/>
                  </a:lnTo>
                  <a:lnTo>
                    <a:pt x="5599" y="12228"/>
                  </a:lnTo>
                  <a:cubicBezTo>
                    <a:pt x="5628" y="12242"/>
                    <a:pt x="5661" y="12249"/>
                    <a:pt x="5695" y="12249"/>
                  </a:cubicBezTo>
                  <a:cubicBezTo>
                    <a:pt x="5730" y="12249"/>
                    <a:pt x="5765" y="12242"/>
                    <a:pt x="5797" y="12228"/>
                  </a:cubicBezTo>
                  <a:lnTo>
                    <a:pt x="6367" y="11925"/>
                  </a:lnTo>
                  <a:lnTo>
                    <a:pt x="6939" y="12228"/>
                  </a:lnTo>
                  <a:cubicBezTo>
                    <a:pt x="6967" y="12242"/>
                    <a:pt x="7000" y="12249"/>
                    <a:pt x="7035" y="12249"/>
                  </a:cubicBezTo>
                  <a:cubicBezTo>
                    <a:pt x="7069" y="12249"/>
                    <a:pt x="7105" y="12242"/>
                    <a:pt x="7137" y="12228"/>
                  </a:cubicBezTo>
                  <a:lnTo>
                    <a:pt x="7707" y="11925"/>
                  </a:lnTo>
                  <a:lnTo>
                    <a:pt x="8279" y="12228"/>
                  </a:lnTo>
                  <a:cubicBezTo>
                    <a:pt x="8311" y="12242"/>
                    <a:pt x="8344" y="12249"/>
                    <a:pt x="8378" y="12249"/>
                  </a:cubicBezTo>
                  <a:cubicBezTo>
                    <a:pt x="8411" y="12249"/>
                    <a:pt x="8444" y="12242"/>
                    <a:pt x="8476" y="12228"/>
                  </a:cubicBezTo>
                  <a:lnTo>
                    <a:pt x="9048" y="11925"/>
                  </a:lnTo>
                  <a:lnTo>
                    <a:pt x="9618" y="12228"/>
                  </a:lnTo>
                  <a:cubicBezTo>
                    <a:pt x="9647" y="12241"/>
                    <a:pt x="9682" y="12250"/>
                    <a:pt x="9718" y="12250"/>
                  </a:cubicBezTo>
                  <a:cubicBezTo>
                    <a:pt x="9752" y="12250"/>
                    <a:pt x="9780" y="12241"/>
                    <a:pt x="9816" y="12228"/>
                  </a:cubicBezTo>
                  <a:lnTo>
                    <a:pt x="10386" y="11925"/>
                  </a:lnTo>
                  <a:lnTo>
                    <a:pt x="10958" y="12228"/>
                  </a:lnTo>
                  <a:cubicBezTo>
                    <a:pt x="10990" y="12242"/>
                    <a:pt x="11023" y="12249"/>
                    <a:pt x="11057" y="12249"/>
                  </a:cubicBezTo>
                  <a:cubicBezTo>
                    <a:pt x="11090" y="12249"/>
                    <a:pt x="11124" y="12242"/>
                    <a:pt x="11156" y="12228"/>
                  </a:cubicBezTo>
                  <a:lnTo>
                    <a:pt x="11727" y="11925"/>
                  </a:lnTo>
                  <a:close/>
                  <a:moveTo>
                    <a:pt x="1052" y="1"/>
                  </a:moveTo>
                  <a:cubicBezTo>
                    <a:pt x="473" y="1"/>
                    <a:pt x="1" y="473"/>
                    <a:pt x="1" y="1052"/>
                  </a:cubicBezTo>
                  <a:lnTo>
                    <a:pt x="1" y="2610"/>
                  </a:lnTo>
                  <a:cubicBezTo>
                    <a:pt x="1" y="2729"/>
                    <a:pt x="101" y="2819"/>
                    <a:pt x="211" y="2819"/>
                  </a:cubicBezTo>
                  <a:cubicBezTo>
                    <a:pt x="244" y="2819"/>
                    <a:pt x="278" y="2811"/>
                    <a:pt x="310" y="2793"/>
                  </a:cubicBezTo>
                  <a:lnTo>
                    <a:pt x="876" y="2497"/>
                  </a:lnTo>
                  <a:lnTo>
                    <a:pt x="1446" y="2793"/>
                  </a:lnTo>
                  <a:cubicBezTo>
                    <a:pt x="1471" y="2807"/>
                    <a:pt x="1500" y="2813"/>
                    <a:pt x="1530" y="2813"/>
                  </a:cubicBezTo>
                  <a:cubicBezTo>
                    <a:pt x="1604" y="2813"/>
                    <a:pt x="1687" y="2779"/>
                    <a:pt x="1742" y="2744"/>
                  </a:cubicBezTo>
                  <a:lnTo>
                    <a:pt x="1742" y="11156"/>
                  </a:lnTo>
                  <a:cubicBezTo>
                    <a:pt x="1742" y="11293"/>
                    <a:pt x="1846" y="11362"/>
                    <a:pt x="1950" y="11362"/>
                  </a:cubicBezTo>
                  <a:cubicBezTo>
                    <a:pt x="2054" y="11362"/>
                    <a:pt x="2158" y="11293"/>
                    <a:pt x="2158" y="11156"/>
                  </a:cubicBezTo>
                  <a:lnTo>
                    <a:pt x="2158" y="2406"/>
                  </a:lnTo>
                  <a:lnTo>
                    <a:pt x="2158" y="1045"/>
                  </a:lnTo>
                  <a:cubicBezTo>
                    <a:pt x="2158" y="827"/>
                    <a:pt x="2087" y="615"/>
                    <a:pt x="1960" y="431"/>
                  </a:cubicBezTo>
                  <a:lnTo>
                    <a:pt x="1960" y="431"/>
                  </a:lnTo>
                  <a:lnTo>
                    <a:pt x="10464" y="446"/>
                  </a:lnTo>
                  <a:cubicBezTo>
                    <a:pt x="10831" y="446"/>
                    <a:pt x="11092" y="742"/>
                    <a:pt x="11092" y="1150"/>
                  </a:cubicBezTo>
                  <a:lnTo>
                    <a:pt x="11092" y="11798"/>
                  </a:lnTo>
                  <a:lnTo>
                    <a:pt x="11043" y="11826"/>
                  </a:lnTo>
                  <a:lnTo>
                    <a:pt x="10471" y="11522"/>
                  </a:lnTo>
                  <a:cubicBezTo>
                    <a:pt x="10440" y="11508"/>
                    <a:pt x="10406" y="11502"/>
                    <a:pt x="10373" y="11502"/>
                  </a:cubicBezTo>
                  <a:cubicBezTo>
                    <a:pt x="10339" y="11502"/>
                    <a:pt x="10306" y="11508"/>
                    <a:pt x="10275" y="11522"/>
                  </a:cubicBezTo>
                  <a:lnTo>
                    <a:pt x="9703" y="11826"/>
                  </a:lnTo>
                  <a:lnTo>
                    <a:pt x="9132" y="11522"/>
                  </a:lnTo>
                  <a:cubicBezTo>
                    <a:pt x="9104" y="11508"/>
                    <a:pt x="9070" y="11502"/>
                    <a:pt x="9036" y="11502"/>
                  </a:cubicBezTo>
                  <a:cubicBezTo>
                    <a:pt x="9002" y="11502"/>
                    <a:pt x="8966" y="11508"/>
                    <a:pt x="8934" y="11522"/>
                  </a:cubicBezTo>
                  <a:lnTo>
                    <a:pt x="8371" y="11826"/>
                  </a:lnTo>
                  <a:lnTo>
                    <a:pt x="7799" y="11522"/>
                  </a:lnTo>
                  <a:cubicBezTo>
                    <a:pt x="7767" y="11508"/>
                    <a:pt x="7732" y="11502"/>
                    <a:pt x="7698" y="11502"/>
                  </a:cubicBezTo>
                  <a:cubicBezTo>
                    <a:pt x="7664" y="11502"/>
                    <a:pt x="7630" y="11508"/>
                    <a:pt x="7602" y="11522"/>
                  </a:cubicBezTo>
                  <a:lnTo>
                    <a:pt x="7030" y="11826"/>
                  </a:lnTo>
                  <a:lnTo>
                    <a:pt x="6460" y="11522"/>
                  </a:lnTo>
                  <a:cubicBezTo>
                    <a:pt x="6428" y="11508"/>
                    <a:pt x="6394" y="11502"/>
                    <a:pt x="6361" y="11502"/>
                  </a:cubicBezTo>
                  <a:cubicBezTo>
                    <a:pt x="6327" y="11502"/>
                    <a:pt x="6293" y="11508"/>
                    <a:pt x="6262" y="11522"/>
                  </a:cubicBezTo>
                  <a:lnTo>
                    <a:pt x="5690" y="11826"/>
                  </a:lnTo>
                  <a:lnTo>
                    <a:pt x="5120" y="11522"/>
                  </a:lnTo>
                  <a:cubicBezTo>
                    <a:pt x="5088" y="11508"/>
                    <a:pt x="5054" y="11502"/>
                    <a:pt x="5021" y="11502"/>
                  </a:cubicBezTo>
                  <a:cubicBezTo>
                    <a:pt x="4987" y="11502"/>
                    <a:pt x="4954" y="11508"/>
                    <a:pt x="4922" y="11522"/>
                  </a:cubicBezTo>
                  <a:lnTo>
                    <a:pt x="4352" y="11826"/>
                  </a:lnTo>
                  <a:lnTo>
                    <a:pt x="3780" y="11522"/>
                  </a:lnTo>
                  <a:cubicBezTo>
                    <a:pt x="3750" y="11505"/>
                    <a:pt x="3718" y="11497"/>
                    <a:pt x="3686" y="11497"/>
                  </a:cubicBezTo>
                  <a:cubicBezTo>
                    <a:pt x="3612" y="11497"/>
                    <a:pt x="3538" y="11540"/>
                    <a:pt x="3499" y="11615"/>
                  </a:cubicBezTo>
                  <a:cubicBezTo>
                    <a:pt x="3483" y="11649"/>
                    <a:pt x="3470" y="11684"/>
                    <a:pt x="3477" y="11727"/>
                  </a:cubicBezTo>
                  <a:lnTo>
                    <a:pt x="3477" y="11742"/>
                  </a:lnTo>
                  <a:lnTo>
                    <a:pt x="3477" y="13292"/>
                  </a:lnTo>
                  <a:cubicBezTo>
                    <a:pt x="3477" y="13704"/>
                    <a:pt x="3154" y="13907"/>
                    <a:pt x="2828" y="13907"/>
                  </a:cubicBezTo>
                  <a:cubicBezTo>
                    <a:pt x="2495" y="13907"/>
                    <a:pt x="2158" y="13695"/>
                    <a:pt x="2158" y="13278"/>
                  </a:cubicBezTo>
                  <a:lnTo>
                    <a:pt x="2158" y="12199"/>
                  </a:lnTo>
                  <a:cubicBezTo>
                    <a:pt x="2158" y="12062"/>
                    <a:pt x="2054" y="11993"/>
                    <a:pt x="1950" y="11993"/>
                  </a:cubicBezTo>
                  <a:cubicBezTo>
                    <a:pt x="1846" y="11993"/>
                    <a:pt x="1742" y="12062"/>
                    <a:pt x="1742" y="12199"/>
                  </a:cubicBezTo>
                  <a:lnTo>
                    <a:pt x="1742" y="13265"/>
                  </a:lnTo>
                  <a:cubicBezTo>
                    <a:pt x="1742" y="13854"/>
                    <a:pt x="2229" y="14324"/>
                    <a:pt x="2807" y="14324"/>
                  </a:cubicBezTo>
                  <a:cubicBezTo>
                    <a:pt x="2823" y="14324"/>
                    <a:pt x="2839" y="14323"/>
                    <a:pt x="2856" y="14323"/>
                  </a:cubicBezTo>
                  <a:lnTo>
                    <a:pt x="12150" y="14323"/>
                  </a:lnTo>
                  <a:cubicBezTo>
                    <a:pt x="12170" y="14324"/>
                    <a:pt x="12190" y="14324"/>
                    <a:pt x="12210" y="14324"/>
                  </a:cubicBezTo>
                  <a:cubicBezTo>
                    <a:pt x="12784" y="14324"/>
                    <a:pt x="13278" y="13864"/>
                    <a:pt x="13278" y="13278"/>
                  </a:cubicBezTo>
                  <a:lnTo>
                    <a:pt x="13278" y="11713"/>
                  </a:lnTo>
                  <a:cubicBezTo>
                    <a:pt x="13278" y="11671"/>
                    <a:pt x="13272" y="11628"/>
                    <a:pt x="13250" y="11586"/>
                  </a:cubicBezTo>
                  <a:cubicBezTo>
                    <a:pt x="13216" y="11514"/>
                    <a:pt x="13147" y="11475"/>
                    <a:pt x="13073" y="11475"/>
                  </a:cubicBezTo>
                  <a:cubicBezTo>
                    <a:pt x="13038" y="11475"/>
                    <a:pt x="13001" y="11484"/>
                    <a:pt x="12967" y="11502"/>
                  </a:cubicBezTo>
                  <a:lnTo>
                    <a:pt x="12403" y="11804"/>
                  </a:lnTo>
                  <a:lnTo>
                    <a:pt x="11840" y="11502"/>
                  </a:lnTo>
                  <a:cubicBezTo>
                    <a:pt x="11812" y="11486"/>
                    <a:pt x="11780" y="11480"/>
                    <a:pt x="11747" y="11480"/>
                  </a:cubicBezTo>
                  <a:cubicBezTo>
                    <a:pt x="11675" y="11480"/>
                    <a:pt x="11598" y="11512"/>
                    <a:pt x="11544" y="11551"/>
                  </a:cubicBezTo>
                  <a:lnTo>
                    <a:pt x="11544" y="1143"/>
                  </a:lnTo>
                  <a:cubicBezTo>
                    <a:pt x="11544" y="502"/>
                    <a:pt x="11092" y="14"/>
                    <a:pt x="10493" y="14"/>
                  </a:cubicBezTo>
                  <a:cubicBezTo>
                    <a:pt x="10493" y="14"/>
                    <a:pt x="1079" y="1"/>
                    <a:pt x="10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58;p63">
            <a:extLst>
              <a:ext uri="{FF2B5EF4-FFF2-40B4-BE49-F238E27FC236}">
                <a16:creationId xmlns:a16="http://schemas.microsoft.com/office/drawing/2014/main" id="{B8E0DA04-06BD-AB6E-4079-067216034C99}"/>
              </a:ext>
            </a:extLst>
          </p:cNvPr>
          <p:cNvSpPr txBox="1"/>
          <p:nvPr/>
        </p:nvSpPr>
        <p:spPr>
          <a:xfrm flipH="1">
            <a:off x="6112078" y="2835079"/>
            <a:ext cx="2495397" cy="259924"/>
          </a:xfrm>
          <a:prstGeom prst="rect">
            <a:avLst/>
          </a:prstGeom>
          <a:noFill/>
          <a:ln>
            <a:noFill/>
          </a:ln>
        </p:spPr>
        <p:txBody>
          <a:bodyPr spcFirstLastPara="1" wrap="square" lIns="91425" tIns="91425" rIns="91425" bIns="91425" anchor="ctr" anchorCtr="0">
            <a:noAutofit/>
          </a:bodyPr>
          <a:lstStyle/>
          <a:p>
            <a:pPr algn="ctr"/>
            <a:r>
              <a:rPr lang="en" sz="1800">
                <a:solidFill>
                  <a:srgbClr val="B85C38"/>
                </a:solidFill>
                <a:latin typeface="Playfair Display Black"/>
                <a:ea typeface="Playfair Display Black"/>
                <a:cs typeface="Playfair Display Black"/>
                <a:sym typeface="Playfair Display Black"/>
              </a:rPr>
              <a:t>Integrate tool into HPB’s existing Health 365 app </a:t>
            </a:r>
            <a:endParaRPr lang="en" sz="1800">
              <a:solidFill>
                <a:srgbClr val="B85C38"/>
              </a:solidFill>
              <a:latin typeface="Playfair Display Black"/>
              <a:ea typeface="Playfair Display Black"/>
              <a:cs typeface="Playfair Display Black"/>
            </a:endParaRPr>
          </a:p>
        </p:txBody>
      </p:sp>
      <p:sp>
        <p:nvSpPr>
          <p:cNvPr id="4" name="Google Shape;1059;p63">
            <a:extLst>
              <a:ext uri="{FF2B5EF4-FFF2-40B4-BE49-F238E27FC236}">
                <a16:creationId xmlns:a16="http://schemas.microsoft.com/office/drawing/2014/main" id="{A92DEA9B-B027-E3A0-6254-66A14311C5EB}"/>
              </a:ext>
            </a:extLst>
          </p:cNvPr>
          <p:cNvSpPr txBox="1"/>
          <p:nvPr/>
        </p:nvSpPr>
        <p:spPr>
          <a:xfrm flipH="1">
            <a:off x="6296114" y="3659595"/>
            <a:ext cx="2310077" cy="484800"/>
          </a:xfrm>
          <a:prstGeom prst="rect">
            <a:avLst/>
          </a:prstGeom>
          <a:noFill/>
          <a:ln>
            <a:noFill/>
          </a:ln>
        </p:spPr>
        <p:txBody>
          <a:bodyPr spcFirstLastPara="1" wrap="square" lIns="91425" tIns="91425" rIns="91425" bIns="91425" anchor="ctr" anchorCtr="0">
            <a:noAutofit/>
          </a:bodyPr>
          <a:lstStyle/>
          <a:p>
            <a:pPr algn="ctr"/>
            <a:r>
              <a:rPr lang="en">
                <a:solidFill>
                  <a:srgbClr val="241D1D"/>
                </a:solidFill>
                <a:latin typeface="Arial" panose="020B0604020202020204" pitchFamily="34" charset="0"/>
                <a:cs typeface="Arial" panose="020B0604020202020204" pitchFamily="34" charset="0"/>
              </a:rPr>
              <a:t>Intergration is beneficial as it makes Health 365 as “one stop app”</a:t>
            </a:r>
          </a:p>
        </p:txBody>
      </p:sp>
      <p:sp>
        <p:nvSpPr>
          <p:cNvPr id="5" name="Google Shape;1060;p63">
            <a:extLst>
              <a:ext uri="{FF2B5EF4-FFF2-40B4-BE49-F238E27FC236}">
                <a16:creationId xmlns:a16="http://schemas.microsoft.com/office/drawing/2014/main" id="{AB0EED49-4C89-F3B8-A2DD-05CAFDC699EA}"/>
              </a:ext>
            </a:extLst>
          </p:cNvPr>
          <p:cNvSpPr/>
          <p:nvPr/>
        </p:nvSpPr>
        <p:spPr>
          <a:xfrm flipH="1">
            <a:off x="6966267" y="1596749"/>
            <a:ext cx="843900" cy="840300"/>
          </a:xfrm>
          <a:prstGeom prst="rect">
            <a:avLst/>
          </a:prstGeom>
          <a:solidFill>
            <a:srgbClr val="B85C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 name="Picture 16">
            <a:extLst>
              <a:ext uri="{FF2B5EF4-FFF2-40B4-BE49-F238E27FC236}">
                <a16:creationId xmlns:a16="http://schemas.microsoft.com/office/drawing/2014/main" id="{F894BF8C-5010-B617-FE8C-18B486F3B833}"/>
              </a:ext>
            </a:extLst>
          </p:cNvPr>
          <p:cNvPicPr>
            <a:picLocks noChangeAspect="1"/>
          </p:cNvPicPr>
          <p:nvPr/>
        </p:nvPicPr>
        <p:blipFill>
          <a:blip r:embed="rId3"/>
          <a:stretch>
            <a:fillRect/>
          </a:stretch>
        </p:blipFill>
        <p:spPr>
          <a:xfrm>
            <a:off x="7030166" y="1694648"/>
            <a:ext cx="709007" cy="673130"/>
          </a:xfrm>
          <a:prstGeom prst="rect">
            <a:avLst/>
          </a:prstGeom>
        </p:spPr>
      </p:pic>
    </p:spTree>
    <p:extLst>
      <p:ext uri="{BB962C8B-B14F-4D97-AF65-F5344CB8AC3E}">
        <p14:creationId xmlns:p14="http://schemas.microsoft.com/office/powerpoint/2010/main" val="338016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3"/>
          <p:cNvSpPr txBox="1">
            <a:spLocks noGrp="1"/>
          </p:cNvSpPr>
          <p:nvPr>
            <p:ph type="title"/>
          </p:nvPr>
        </p:nvSpPr>
        <p:spPr>
          <a:xfrm>
            <a:off x="35895" y="942429"/>
            <a:ext cx="1446802"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Cost </a:t>
            </a:r>
            <a:r>
              <a:rPr lang="en" sz="1500">
                <a:solidFill>
                  <a:schemeClr val="dk1"/>
                </a:solidFill>
              </a:rPr>
              <a:t>(estimated per year)</a:t>
            </a:r>
            <a:endParaRPr>
              <a:solidFill>
                <a:schemeClr val="dk1"/>
              </a:solidFill>
            </a:endParaRPr>
          </a:p>
        </p:txBody>
      </p:sp>
      <p:pic>
        <p:nvPicPr>
          <p:cNvPr id="3" name="Graphic 2" descr="Scales of justice outline">
            <a:extLst>
              <a:ext uri="{FF2B5EF4-FFF2-40B4-BE49-F238E27FC236}">
                <a16:creationId xmlns:a16="http://schemas.microsoft.com/office/drawing/2014/main" id="{D8F2A864-1524-1408-B678-DC8CD65FA1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2000" y="1671750"/>
            <a:ext cx="1800000" cy="1800000"/>
          </a:xfrm>
          <a:prstGeom prst="rect">
            <a:avLst/>
          </a:prstGeom>
        </p:spPr>
      </p:pic>
      <p:sp>
        <p:nvSpPr>
          <p:cNvPr id="4" name="Rectangle 3">
            <a:extLst>
              <a:ext uri="{FF2B5EF4-FFF2-40B4-BE49-F238E27FC236}">
                <a16:creationId xmlns:a16="http://schemas.microsoft.com/office/drawing/2014/main" id="{EF156AD2-F277-5824-D3DB-F0DEA3E42B47}"/>
              </a:ext>
            </a:extLst>
          </p:cNvPr>
          <p:cNvSpPr/>
          <p:nvPr/>
        </p:nvSpPr>
        <p:spPr>
          <a:xfrm>
            <a:off x="4549141" y="620486"/>
            <a:ext cx="45719" cy="45230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765;p53">
            <a:extLst>
              <a:ext uri="{FF2B5EF4-FFF2-40B4-BE49-F238E27FC236}">
                <a16:creationId xmlns:a16="http://schemas.microsoft.com/office/drawing/2014/main" id="{F92EFDA0-7CFA-9C41-DFD2-330DA6B97AF5}"/>
              </a:ext>
            </a:extLst>
          </p:cNvPr>
          <p:cNvSpPr txBox="1">
            <a:spLocks/>
          </p:cNvSpPr>
          <p:nvPr/>
        </p:nvSpPr>
        <p:spPr>
          <a:xfrm>
            <a:off x="7589519" y="879602"/>
            <a:ext cx="180760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1pPr>
            <a:lvl2pPr marR="0" lvl="1"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2pPr>
            <a:lvl3pPr marR="0" lvl="2"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3pPr>
            <a:lvl4pPr marR="0" lvl="3"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4pPr>
            <a:lvl5pPr marR="0" lvl="4"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5pPr>
            <a:lvl6pPr marR="0" lvl="5"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6pPr>
            <a:lvl7pPr marR="0" lvl="6"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7pPr>
            <a:lvl8pPr marR="0" lvl="7"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8pPr>
            <a:lvl9pPr marR="0" lvl="8"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9pPr>
          </a:lstStyle>
          <a:p>
            <a:r>
              <a:rPr lang="en-SG">
                <a:solidFill>
                  <a:schemeClr val="dk1"/>
                </a:solidFill>
              </a:rPr>
              <a:t>Benefit</a:t>
            </a:r>
            <a:r>
              <a:rPr lang="en" sz="3200">
                <a:solidFill>
                  <a:schemeClr val="dk1"/>
                </a:solidFill>
              </a:rPr>
              <a:t> </a:t>
            </a:r>
            <a:r>
              <a:rPr lang="en" sz="1500">
                <a:solidFill>
                  <a:schemeClr val="dk1"/>
                </a:solidFill>
              </a:rPr>
              <a:t>(estimated per year)</a:t>
            </a:r>
            <a:endParaRPr lang="en-SG" sz="1500">
              <a:solidFill>
                <a:schemeClr val="dk1"/>
              </a:solidFill>
            </a:endParaRPr>
          </a:p>
        </p:txBody>
      </p:sp>
      <p:sp>
        <p:nvSpPr>
          <p:cNvPr id="6" name="TextBox 5">
            <a:extLst>
              <a:ext uri="{FF2B5EF4-FFF2-40B4-BE49-F238E27FC236}">
                <a16:creationId xmlns:a16="http://schemas.microsoft.com/office/drawing/2014/main" id="{5D334084-04D8-FD8D-2984-E71E18B091B6}"/>
              </a:ext>
            </a:extLst>
          </p:cNvPr>
          <p:cNvSpPr txBox="1"/>
          <p:nvPr/>
        </p:nvSpPr>
        <p:spPr>
          <a:xfrm>
            <a:off x="1459143" y="915653"/>
            <a:ext cx="1937366" cy="584775"/>
          </a:xfrm>
          <a:prstGeom prst="rect">
            <a:avLst/>
          </a:prstGeom>
          <a:noFill/>
        </p:spPr>
        <p:txBody>
          <a:bodyPr wrap="square" rtlCol="0">
            <a:spAutoFit/>
          </a:bodyPr>
          <a:lstStyle/>
          <a:p>
            <a:r>
              <a:rPr lang="en-SG" sz="3200"/>
              <a:t>$500,000</a:t>
            </a:r>
          </a:p>
        </p:txBody>
      </p:sp>
      <p:sp>
        <p:nvSpPr>
          <p:cNvPr id="7" name="TextBox 6">
            <a:extLst>
              <a:ext uri="{FF2B5EF4-FFF2-40B4-BE49-F238E27FC236}">
                <a16:creationId xmlns:a16="http://schemas.microsoft.com/office/drawing/2014/main" id="{D68641EA-E14E-AE15-335E-FF4BFF47D3CA}"/>
              </a:ext>
            </a:extLst>
          </p:cNvPr>
          <p:cNvSpPr txBox="1"/>
          <p:nvPr/>
        </p:nvSpPr>
        <p:spPr>
          <a:xfrm>
            <a:off x="4930960" y="934786"/>
            <a:ext cx="2548983" cy="584775"/>
          </a:xfrm>
          <a:prstGeom prst="rect">
            <a:avLst/>
          </a:prstGeom>
          <a:noFill/>
        </p:spPr>
        <p:txBody>
          <a:bodyPr wrap="square" rtlCol="0">
            <a:spAutoFit/>
          </a:bodyPr>
          <a:lstStyle/>
          <a:p>
            <a:r>
              <a:rPr lang="en-SG" sz="3200"/>
              <a:t>$12,840,000</a:t>
            </a:r>
          </a:p>
        </p:txBody>
      </p:sp>
      <p:sp>
        <p:nvSpPr>
          <p:cNvPr id="9" name="TextBox 8">
            <a:extLst>
              <a:ext uri="{FF2B5EF4-FFF2-40B4-BE49-F238E27FC236}">
                <a16:creationId xmlns:a16="http://schemas.microsoft.com/office/drawing/2014/main" id="{135D52B1-1334-3446-2371-5591F01E093E}"/>
              </a:ext>
            </a:extLst>
          </p:cNvPr>
          <p:cNvSpPr txBox="1"/>
          <p:nvPr/>
        </p:nvSpPr>
        <p:spPr>
          <a:xfrm>
            <a:off x="5367943" y="2086755"/>
            <a:ext cx="3618411" cy="1384995"/>
          </a:xfrm>
          <a:prstGeom prst="rect">
            <a:avLst/>
          </a:prstGeom>
          <a:noFill/>
        </p:spPr>
        <p:txBody>
          <a:bodyPr wrap="square">
            <a:spAutoFit/>
          </a:bodyPr>
          <a:lstStyle/>
          <a:p>
            <a:pPr algn="r"/>
            <a:r>
              <a:rPr lang="en-SG"/>
              <a:t>Healthcare cost of metabolic risk: S$642,000,000</a:t>
            </a:r>
          </a:p>
          <a:p>
            <a:pPr algn="r"/>
            <a:endParaRPr lang="en-SG"/>
          </a:p>
          <a:p>
            <a:pPr algn="r"/>
            <a:r>
              <a:rPr lang="en-SG"/>
              <a:t>Reduction of daily sodium, sugar, fats consumption:</a:t>
            </a:r>
          </a:p>
          <a:p>
            <a:pPr algn="r"/>
            <a:r>
              <a:rPr lang="en-SG"/>
              <a:t>2.0% </a:t>
            </a:r>
          </a:p>
        </p:txBody>
      </p:sp>
      <p:sp>
        <p:nvSpPr>
          <p:cNvPr id="2" name="TextBox 1">
            <a:extLst>
              <a:ext uri="{FF2B5EF4-FFF2-40B4-BE49-F238E27FC236}">
                <a16:creationId xmlns:a16="http://schemas.microsoft.com/office/drawing/2014/main" id="{8C47F52D-EF1B-0896-6A6A-DA42EF3029E9}"/>
              </a:ext>
            </a:extLst>
          </p:cNvPr>
          <p:cNvSpPr txBox="1"/>
          <p:nvPr/>
        </p:nvSpPr>
        <p:spPr>
          <a:xfrm>
            <a:off x="354414" y="2062935"/>
            <a:ext cx="3618411" cy="1169551"/>
          </a:xfrm>
          <a:prstGeom prst="rect">
            <a:avLst/>
          </a:prstGeom>
          <a:noFill/>
        </p:spPr>
        <p:txBody>
          <a:bodyPr wrap="square">
            <a:spAutoFit/>
          </a:bodyPr>
          <a:lstStyle/>
          <a:p>
            <a:r>
              <a:rPr lang="en-SG"/>
              <a:t>Marketing Campaign:</a:t>
            </a:r>
          </a:p>
          <a:p>
            <a:r>
              <a:rPr lang="en-SG"/>
              <a:t>S$400,000</a:t>
            </a:r>
          </a:p>
          <a:p>
            <a:endParaRPr lang="en-SG"/>
          </a:p>
          <a:p>
            <a:r>
              <a:rPr lang="en-SG"/>
              <a:t>App Development &amp; Maintenance:</a:t>
            </a:r>
          </a:p>
          <a:p>
            <a:r>
              <a:rPr lang="en-SG"/>
              <a:t>S$100,000</a:t>
            </a:r>
          </a:p>
        </p:txBody>
      </p:sp>
      <p:sp>
        <p:nvSpPr>
          <p:cNvPr id="8" name="TextBox 7">
            <a:extLst>
              <a:ext uri="{FF2B5EF4-FFF2-40B4-BE49-F238E27FC236}">
                <a16:creationId xmlns:a16="http://schemas.microsoft.com/office/drawing/2014/main" id="{3A71112A-DF9D-E173-B7A9-4C548FAFAC90}"/>
              </a:ext>
            </a:extLst>
          </p:cNvPr>
          <p:cNvSpPr txBox="1"/>
          <p:nvPr/>
        </p:nvSpPr>
        <p:spPr>
          <a:xfrm>
            <a:off x="4680329" y="3886755"/>
            <a:ext cx="4177146" cy="1200329"/>
          </a:xfrm>
          <a:prstGeom prst="rect">
            <a:avLst/>
          </a:prstGeom>
          <a:noFill/>
        </p:spPr>
        <p:txBody>
          <a:bodyPr wrap="square" rtlCol="0">
            <a:spAutoFit/>
          </a:bodyPr>
          <a:lstStyle/>
          <a:p>
            <a:pPr marL="171450" indent="-171450">
              <a:buFont typeface="Arial" panose="020B0604020202020204" pitchFamily="34" charset="0"/>
              <a:buChar char="•"/>
            </a:pPr>
            <a:r>
              <a:rPr lang="en-GB" sz="900"/>
              <a:t>From FY2017 to FY2019, the median sugar level of beverages decreased from 8.5 to 6.3 grams per 100 ml (25%) due to the Nutri-Grade campaign.</a:t>
            </a:r>
          </a:p>
          <a:p>
            <a:pPr marL="171450" indent="-171450">
              <a:buFont typeface="Arial" panose="020B0604020202020204" pitchFamily="34" charset="0"/>
              <a:buChar char="•"/>
            </a:pPr>
            <a:r>
              <a:rPr lang="en-GB" sz="900"/>
              <a:t>Assuming one consumed a serving of Hello Panda Chocolate a day, that would constitute 8% of the daily average fats, sodium and sugar intake overall.</a:t>
            </a:r>
          </a:p>
          <a:p>
            <a:pPr marL="171450" indent="-171450">
              <a:buFont typeface="Arial" panose="020B0604020202020204" pitchFamily="34" charset="0"/>
              <a:buChar char="•"/>
            </a:pPr>
            <a:r>
              <a:rPr lang="en-GB" sz="900"/>
              <a:t>All else constant, if this label has the same success as the Nutri-Grade campaign, it can reduce daily fats, sodium and sugar intake by 2%.</a:t>
            </a:r>
            <a:br>
              <a:rPr lang="en-GB" sz="900"/>
            </a:br>
            <a:endParaRPr lang="en-SG" sz="900"/>
          </a:p>
        </p:txBody>
      </p:sp>
      <p:sp>
        <p:nvSpPr>
          <p:cNvPr id="10" name="TextBox 9">
            <a:extLst>
              <a:ext uri="{FF2B5EF4-FFF2-40B4-BE49-F238E27FC236}">
                <a16:creationId xmlns:a16="http://schemas.microsoft.com/office/drawing/2014/main" id="{15711331-E4CA-5AA4-0B94-065B15E16407}"/>
              </a:ext>
            </a:extLst>
          </p:cNvPr>
          <p:cNvSpPr txBox="1"/>
          <p:nvPr/>
        </p:nvSpPr>
        <p:spPr>
          <a:xfrm>
            <a:off x="75046" y="3886755"/>
            <a:ext cx="4177146" cy="369332"/>
          </a:xfrm>
          <a:prstGeom prst="rect">
            <a:avLst/>
          </a:prstGeom>
          <a:noFill/>
        </p:spPr>
        <p:txBody>
          <a:bodyPr wrap="square" rtlCol="0">
            <a:spAutoFit/>
          </a:bodyPr>
          <a:lstStyle/>
          <a:p>
            <a:pPr marL="171450" indent="-171450">
              <a:buFont typeface="Arial" panose="020B0604020202020204" pitchFamily="34" charset="0"/>
              <a:buChar char="•"/>
            </a:pPr>
            <a:r>
              <a:rPr lang="en-GB" sz="900"/>
              <a:t>In FY2022, HPB spent $400k on Programme, supplies &amp; marketing.</a:t>
            </a:r>
            <a:br>
              <a:rPr lang="en-GB" sz="900"/>
            </a:br>
            <a:endParaRPr lang="en-SG" sz="900"/>
          </a:p>
        </p:txBody>
      </p:sp>
      <p:sp>
        <p:nvSpPr>
          <p:cNvPr id="12" name="Google Shape;496;p47">
            <a:extLst>
              <a:ext uri="{FF2B5EF4-FFF2-40B4-BE49-F238E27FC236}">
                <a16:creationId xmlns:a16="http://schemas.microsoft.com/office/drawing/2014/main" id="{048689D4-E6DA-B1F3-C84C-ABB1059392B6}"/>
              </a:ext>
            </a:extLst>
          </p:cNvPr>
          <p:cNvSpPr txBox="1">
            <a:spLocks/>
          </p:cNvSpPr>
          <p:nvPr/>
        </p:nvSpPr>
        <p:spPr>
          <a:xfrm>
            <a:off x="1080773" y="29972"/>
            <a:ext cx="7007764" cy="5849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1pPr>
            <a:lvl2pPr marR="0" lvl="1"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2pPr>
            <a:lvl3pPr marR="0" lvl="2"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3pPr>
            <a:lvl4pPr marR="0" lvl="3"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4pPr>
            <a:lvl5pPr marR="0" lvl="4"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5pPr>
            <a:lvl6pPr marR="0" lvl="5"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6pPr>
            <a:lvl7pPr marR="0" lvl="6"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7pPr>
            <a:lvl8pPr marR="0" lvl="7"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8pPr>
            <a:lvl9pPr marR="0" lvl="8" algn="ctr" rtl="0">
              <a:lnSpc>
                <a:spcPct val="100000"/>
              </a:lnSpc>
              <a:spcBef>
                <a:spcPts val="0"/>
              </a:spcBef>
              <a:spcAft>
                <a:spcPts val="0"/>
              </a:spcAft>
              <a:buClr>
                <a:schemeClr val="lt2"/>
              </a:buClr>
              <a:buSzPts val="3000"/>
              <a:buFont typeface="Playfair Display Black"/>
              <a:buNone/>
              <a:defRPr sz="3000" b="0" i="0" u="none" strike="noStrike" cap="none">
                <a:solidFill>
                  <a:schemeClr val="lt2"/>
                </a:solidFill>
                <a:latin typeface="Playfair Display Black"/>
                <a:ea typeface="Playfair Display Black"/>
                <a:cs typeface="Playfair Display Black"/>
                <a:sym typeface="Playfair Display Black"/>
              </a:defRPr>
            </a:lvl9pPr>
          </a:lstStyle>
          <a:p>
            <a:r>
              <a:rPr lang="en-US"/>
              <a:t>Benefit of tool overweighs cost by 25x</a:t>
            </a:r>
          </a:p>
        </p:txBody>
      </p:sp>
    </p:spTree>
    <p:extLst>
      <p:ext uri="{BB962C8B-B14F-4D97-AF65-F5344CB8AC3E}">
        <p14:creationId xmlns:p14="http://schemas.microsoft.com/office/powerpoint/2010/main" val="2566120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1C47-603D-B839-2019-F9390ABF9A60}"/>
              </a:ext>
            </a:extLst>
          </p:cNvPr>
          <p:cNvSpPr>
            <a:spLocks noGrp="1"/>
          </p:cNvSpPr>
          <p:nvPr>
            <p:ph type="title"/>
          </p:nvPr>
        </p:nvSpPr>
        <p:spPr/>
        <p:txBody>
          <a:bodyPr/>
          <a:lstStyle/>
          <a:p>
            <a:r>
              <a:rPr lang="en-SG"/>
              <a:t>Summary</a:t>
            </a:r>
          </a:p>
        </p:txBody>
      </p:sp>
      <p:sp>
        <p:nvSpPr>
          <p:cNvPr id="3" name="Text Placeholder 2">
            <a:extLst>
              <a:ext uri="{FF2B5EF4-FFF2-40B4-BE49-F238E27FC236}">
                <a16:creationId xmlns:a16="http://schemas.microsoft.com/office/drawing/2014/main" id="{E9D8C848-B542-B4AC-66AB-8BB67FFD7E86}"/>
              </a:ext>
            </a:extLst>
          </p:cNvPr>
          <p:cNvSpPr>
            <a:spLocks noGrp="1"/>
          </p:cNvSpPr>
          <p:nvPr/>
        </p:nvSpPr>
        <p:spPr>
          <a:xfrm>
            <a:off x="713225" y="1201566"/>
            <a:ext cx="7717500" cy="322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accent5"/>
                </a:solidFill>
                <a:latin typeface="Alice"/>
                <a:ea typeface="Alice"/>
                <a:cs typeface="Alice"/>
                <a:sym typeface="Alice"/>
              </a:defRPr>
            </a:lvl1pPr>
            <a:lvl2pPr marL="914400" marR="0" lvl="1" indent="-317500" algn="l" rtl="0">
              <a:lnSpc>
                <a:spcPct val="115000"/>
              </a:lnSpc>
              <a:spcBef>
                <a:spcPts val="1600"/>
              </a:spcBef>
              <a:spcAft>
                <a:spcPts val="0"/>
              </a:spcAft>
              <a:buClr>
                <a:srgbClr val="313C42"/>
              </a:buClr>
              <a:buSzPts val="1400"/>
              <a:buFont typeface="Montserrat"/>
              <a:buChar char="○"/>
              <a:defRPr sz="1200" b="0" i="0" u="none" strike="noStrike" cap="none">
                <a:solidFill>
                  <a:schemeClr val="accent5"/>
                </a:solidFill>
                <a:latin typeface="Alice"/>
                <a:ea typeface="Alice"/>
                <a:cs typeface="Alice"/>
                <a:sym typeface="Alice"/>
              </a:defRPr>
            </a:lvl2pPr>
            <a:lvl3pPr marL="1371600" marR="0" lvl="2" indent="-317500" algn="l" rtl="0">
              <a:lnSpc>
                <a:spcPct val="115000"/>
              </a:lnSpc>
              <a:spcBef>
                <a:spcPts val="1600"/>
              </a:spcBef>
              <a:spcAft>
                <a:spcPts val="0"/>
              </a:spcAft>
              <a:buClr>
                <a:srgbClr val="313C42"/>
              </a:buClr>
              <a:buSzPts val="1400"/>
              <a:buFont typeface="Montserrat"/>
              <a:buChar char="■"/>
              <a:defRPr sz="1200" b="0" i="0" u="none" strike="noStrike" cap="none">
                <a:solidFill>
                  <a:schemeClr val="accent5"/>
                </a:solidFill>
                <a:latin typeface="Alice"/>
                <a:ea typeface="Alice"/>
                <a:cs typeface="Alice"/>
                <a:sym typeface="Alice"/>
              </a:defRPr>
            </a:lvl3pPr>
            <a:lvl4pPr marL="1828800" marR="0" lvl="3" indent="-317500" algn="l" rtl="0">
              <a:lnSpc>
                <a:spcPct val="115000"/>
              </a:lnSpc>
              <a:spcBef>
                <a:spcPts val="1600"/>
              </a:spcBef>
              <a:spcAft>
                <a:spcPts val="0"/>
              </a:spcAft>
              <a:buClr>
                <a:srgbClr val="313C42"/>
              </a:buClr>
              <a:buSzPts val="1400"/>
              <a:buFont typeface="Montserrat"/>
              <a:buChar char="●"/>
              <a:defRPr sz="1200" b="0" i="0" u="none" strike="noStrike" cap="none">
                <a:solidFill>
                  <a:schemeClr val="accent5"/>
                </a:solidFill>
                <a:latin typeface="Alice"/>
                <a:ea typeface="Alice"/>
                <a:cs typeface="Alice"/>
                <a:sym typeface="Alice"/>
              </a:defRPr>
            </a:lvl4pPr>
            <a:lvl5pPr marL="2286000" marR="0" lvl="4" indent="-317500" algn="l" rtl="0">
              <a:lnSpc>
                <a:spcPct val="115000"/>
              </a:lnSpc>
              <a:spcBef>
                <a:spcPts val="1600"/>
              </a:spcBef>
              <a:spcAft>
                <a:spcPts val="0"/>
              </a:spcAft>
              <a:buClr>
                <a:srgbClr val="313C42"/>
              </a:buClr>
              <a:buSzPts val="1400"/>
              <a:buFont typeface="Montserrat"/>
              <a:buChar char="○"/>
              <a:defRPr sz="1200" b="0" i="0" u="none" strike="noStrike" cap="none">
                <a:solidFill>
                  <a:schemeClr val="accent5"/>
                </a:solidFill>
                <a:latin typeface="Alice"/>
                <a:ea typeface="Alice"/>
                <a:cs typeface="Alice"/>
                <a:sym typeface="Alice"/>
              </a:defRPr>
            </a:lvl5pPr>
            <a:lvl6pPr marL="2743200" marR="0" lvl="5" indent="-317500" algn="l" rtl="0">
              <a:lnSpc>
                <a:spcPct val="115000"/>
              </a:lnSpc>
              <a:spcBef>
                <a:spcPts val="1600"/>
              </a:spcBef>
              <a:spcAft>
                <a:spcPts val="0"/>
              </a:spcAft>
              <a:buClr>
                <a:srgbClr val="313C42"/>
              </a:buClr>
              <a:buSzPts val="1400"/>
              <a:buFont typeface="Montserrat"/>
              <a:buChar char="■"/>
              <a:defRPr sz="1200" b="0" i="0" u="none" strike="noStrike" cap="none">
                <a:solidFill>
                  <a:schemeClr val="accent5"/>
                </a:solidFill>
                <a:latin typeface="Alice"/>
                <a:ea typeface="Alice"/>
                <a:cs typeface="Alice"/>
                <a:sym typeface="Alice"/>
              </a:defRPr>
            </a:lvl6pPr>
            <a:lvl7pPr marL="3200400" marR="0" lvl="6" indent="-317500" algn="l" rtl="0">
              <a:lnSpc>
                <a:spcPct val="115000"/>
              </a:lnSpc>
              <a:spcBef>
                <a:spcPts val="1600"/>
              </a:spcBef>
              <a:spcAft>
                <a:spcPts val="0"/>
              </a:spcAft>
              <a:buClr>
                <a:srgbClr val="313C42"/>
              </a:buClr>
              <a:buSzPts val="1400"/>
              <a:buFont typeface="Montserrat"/>
              <a:buChar char="●"/>
              <a:defRPr sz="1200" b="0" i="0" u="none" strike="noStrike" cap="none">
                <a:solidFill>
                  <a:schemeClr val="accent5"/>
                </a:solidFill>
                <a:latin typeface="Alice"/>
                <a:ea typeface="Alice"/>
                <a:cs typeface="Alice"/>
                <a:sym typeface="Alice"/>
              </a:defRPr>
            </a:lvl7pPr>
            <a:lvl8pPr marL="3657600" marR="0" lvl="7" indent="-317500" algn="l" rtl="0">
              <a:lnSpc>
                <a:spcPct val="115000"/>
              </a:lnSpc>
              <a:spcBef>
                <a:spcPts val="1600"/>
              </a:spcBef>
              <a:spcAft>
                <a:spcPts val="0"/>
              </a:spcAft>
              <a:buClr>
                <a:srgbClr val="313C42"/>
              </a:buClr>
              <a:buSzPts val="1400"/>
              <a:buFont typeface="Montserrat"/>
              <a:buChar char="○"/>
              <a:defRPr sz="1200" b="0" i="0" u="none" strike="noStrike" cap="none">
                <a:solidFill>
                  <a:schemeClr val="accent5"/>
                </a:solidFill>
                <a:latin typeface="Alice"/>
                <a:ea typeface="Alice"/>
                <a:cs typeface="Alice"/>
                <a:sym typeface="Alice"/>
              </a:defRPr>
            </a:lvl8pPr>
            <a:lvl9pPr marL="4114800" marR="0" lvl="8" indent="-317500" algn="l" rtl="0">
              <a:lnSpc>
                <a:spcPct val="115000"/>
              </a:lnSpc>
              <a:spcBef>
                <a:spcPts val="1600"/>
              </a:spcBef>
              <a:spcAft>
                <a:spcPts val="1600"/>
              </a:spcAft>
              <a:buClr>
                <a:srgbClr val="313C42"/>
              </a:buClr>
              <a:buSzPts val="1400"/>
              <a:buFont typeface="Montserrat"/>
              <a:buChar char="■"/>
              <a:defRPr sz="1200" b="0" i="0" u="none" strike="noStrike" cap="none">
                <a:solidFill>
                  <a:schemeClr val="accent5"/>
                </a:solidFill>
                <a:latin typeface="Alice"/>
                <a:ea typeface="Alice"/>
                <a:cs typeface="Alice"/>
                <a:sym typeface="Alice"/>
              </a:defRPr>
            </a:lvl9pPr>
          </a:lstStyle>
          <a:p>
            <a:pPr marL="139700" indent="0">
              <a:buNone/>
            </a:pPr>
            <a:r>
              <a:rPr lang="en-US" sz="2000" b="1">
                <a:solidFill>
                  <a:schemeClr val="tx1"/>
                </a:solidFill>
                <a:latin typeface="Arial"/>
                <a:ea typeface="Calibri"/>
                <a:cs typeface="Arial"/>
              </a:rPr>
              <a:t>Problem statement:</a:t>
            </a:r>
            <a:endParaRPr lang="en-US" sz="1800">
              <a:solidFill>
                <a:schemeClr val="tx1"/>
              </a:solidFill>
              <a:latin typeface="Arial"/>
              <a:cs typeface="Arial"/>
            </a:endParaRPr>
          </a:p>
          <a:p>
            <a:pPr>
              <a:buFont typeface="Arial"/>
              <a:buChar char="•"/>
            </a:pPr>
            <a:r>
              <a:rPr lang="en-US" sz="1800">
                <a:solidFill>
                  <a:schemeClr val="tx1"/>
                </a:solidFill>
                <a:latin typeface="Arial"/>
                <a:ea typeface="Calibri"/>
                <a:cs typeface="Arial"/>
              </a:rPr>
              <a:t>Singaporeans’ diet is showing a worrying trend of increasing consumption of fats, sodium, and sugar. While there are programs in place to mitigate those, there is a gap in covering snacks, which is a significant part of Singaporeans’ diet.</a:t>
            </a:r>
          </a:p>
          <a:p>
            <a:endParaRPr lang="en-US" sz="1800">
              <a:solidFill>
                <a:schemeClr val="tx1"/>
              </a:solidFill>
              <a:latin typeface="Arial"/>
              <a:ea typeface="Calibri"/>
              <a:cs typeface="Arial"/>
            </a:endParaRPr>
          </a:p>
          <a:p>
            <a:endParaRPr lang="en-US" sz="1800">
              <a:solidFill>
                <a:schemeClr val="tx1"/>
              </a:solidFill>
              <a:latin typeface="Arial"/>
              <a:ea typeface="Calibri"/>
              <a:cs typeface="Arial"/>
            </a:endParaRPr>
          </a:p>
          <a:p>
            <a:pPr marL="139700" indent="0">
              <a:buNone/>
            </a:pPr>
            <a:r>
              <a:rPr lang="en-US" sz="2000" b="1">
                <a:solidFill>
                  <a:schemeClr val="tx1"/>
                </a:solidFill>
                <a:latin typeface="Arial"/>
                <a:ea typeface="Calibri"/>
                <a:cs typeface="Arial"/>
              </a:rPr>
              <a:t>Deliverables:</a:t>
            </a:r>
          </a:p>
          <a:p>
            <a:pPr marL="425450" indent="-285750">
              <a:buFont typeface="Arial"/>
              <a:buChar char="•"/>
            </a:pPr>
            <a:r>
              <a:rPr lang="en-US" sz="1800">
                <a:solidFill>
                  <a:schemeClr val="tx1"/>
                </a:solidFill>
                <a:latin typeface="Arial"/>
                <a:ea typeface="Calibri"/>
                <a:cs typeface="Arial"/>
              </a:rPr>
              <a:t>Build a classifier model with accuracy of &gt; 0.9</a:t>
            </a:r>
            <a:endParaRPr lang="en-US">
              <a:solidFill>
                <a:schemeClr val="tx1"/>
              </a:solidFill>
              <a:latin typeface="Arial"/>
              <a:ea typeface="Calibri"/>
              <a:cs typeface="Arial"/>
            </a:endParaRPr>
          </a:p>
          <a:p>
            <a:pPr marL="425450" indent="-285750">
              <a:buFont typeface="Arial"/>
              <a:buChar char="•"/>
            </a:pPr>
            <a:r>
              <a:rPr lang="en-US" sz="1800">
                <a:solidFill>
                  <a:schemeClr val="tx1"/>
                </a:solidFill>
                <a:latin typeface="Arial"/>
                <a:ea typeface="Calibri"/>
                <a:cs typeface="Arial"/>
              </a:rPr>
              <a:t>Deploy an easy-to-use self-help tool using the classifier model to provide quick information for individuals to improve their snacking habits</a:t>
            </a:r>
          </a:p>
        </p:txBody>
      </p:sp>
    </p:spTree>
    <p:extLst>
      <p:ext uri="{BB962C8B-B14F-4D97-AF65-F5344CB8AC3E}">
        <p14:creationId xmlns:p14="http://schemas.microsoft.com/office/powerpoint/2010/main" val="2703942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3"/>
        <p:cNvGrpSpPr/>
        <p:nvPr/>
      </p:nvGrpSpPr>
      <p:grpSpPr>
        <a:xfrm>
          <a:off x="0" y="0"/>
          <a:ext cx="0" cy="0"/>
          <a:chOff x="0" y="0"/>
          <a:chExt cx="0" cy="0"/>
        </a:xfrm>
      </p:grpSpPr>
      <p:sp>
        <p:nvSpPr>
          <p:cNvPr id="264" name="Google Shape;264;p36"/>
          <p:cNvSpPr/>
          <p:nvPr/>
        </p:nvSpPr>
        <p:spPr>
          <a:xfrm>
            <a:off x="642375" y="898499"/>
            <a:ext cx="5023500" cy="375403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p:nvPr/>
        </p:nvSpPr>
        <p:spPr>
          <a:xfrm>
            <a:off x="642375" y="658500"/>
            <a:ext cx="5023500" cy="360271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66" name="Google Shape;266;p36"/>
          <p:cNvSpPr txBox="1">
            <a:spLocks noGrp="1"/>
          </p:cNvSpPr>
          <p:nvPr>
            <p:ph type="ctrTitle"/>
          </p:nvPr>
        </p:nvSpPr>
        <p:spPr>
          <a:xfrm>
            <a:off x="765375" y="1035593"/>
            <a:ext cx="4777500" cy="29490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000">
                <a:solidFill>
                  <a:schemeClr val="lt2"/>
                </a:solidFill>
              </a:rPr>
              <a:t>Thank You.</a:t>
            </a:r>
            <a:endParaRPr lang="en-SG" sz="4000">
              <a:solidFill>
                <a:schemeClr val="accent1"/>
              </a:solidFill>
            </a:endParaRPr>
          </a:p>
        </p:txBody>
      </p:sp>
      <p:grpSp>
        <p:nvGrpSpPr>
          <p:cNvPr id="2" name="Group 1">
            <a:extLst>
              <a:ext uri="{FF2B5EF4-FFF2-40B4-BE49-F238E27FC236}">
                <a16:creationId xmlns:a16="http://schemas.microsoft.com/office/drawing/2014/main" id="{0C1BBA20-D9A9-C09C-ABBF-CD4119843715}"/>
              </a:ext>
            </a:extLst>
          </p:cNvPr>
          <p:cNvGrpSpPr/>
          <p:nvPr/>
        </p:nvGrpSpPr>
        <p:grpSpPr>
          <a:xfrm>
            <a:off x="631889" y="657129"/>
            <a:ext cx="781200" cy="777900"/>
            <a:chOff x="2753039" y="2913075"/>
            <a:chExt cx="781200" cy="777900"/>
          </a:xfrm>
        </p:grpSpPr>
        <p:sp>
          <p:nvSpPr>
            <p:cNvPr id="268" name="Google Shape;268;p36"/>
            <p:cNvSpPr/>
            <p:nvPr/>
          </p:nvSpPr>
          <p:spPr>
            <a:xfrm>
              <a:off x="2753039" y="2913075"/>
              <a:ext cx="781200" cy="777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2859428" y="3007578"/>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6"/>
            <p:cNvGrpSpPr/>
            <p:nvPr/>
          </p:nvGrpSpPr>
          <p:grpSpPr>
            <a:xfrm>
              <a:off x="2914419" y="3069334"/>
              <a:ext cx="479409" cy="465429"/>
              <a:chOff x="5542213" y="2121900"/>
              <a:chExt cx="369375" cy="358600"/>
            </a:xfrm>
          </p:grpSpPr>
          <p:sp>
            <p:nvSpPr>
              <p:cNvPr id="271" name="Google Shape;271;p36"/>
              <p:cNvSpPr/>
              <p:nvPr/>
            </p:nvSpPr>
            <p:spPr>
              <a:xfrm>
                <a:off x="5662788" y="2215700"/>
                <a:ext cx="38325" cy="35400"/>
              </a:xfrm>
              <a:custGeom>
                <a:avLst/>
                <a:gdLst/>
                <a:ahLst/>
                <a:cxnLst/>
                <a:rect l="l" t="t" r="r" b="b"/>
                <a:pathLst>
                  <a:path w="1533" h="1416" extrusionOk="0">
                    <a:moveTo>
                      <a:pt x="762" y="417"/>
                    </a:moveTo>
                    <a:cubicBezTo>
                      <a:pt x="940" y="417"/>
                      <a:pt x="1080" y="587"/>
                      <a:pt x="1045" y="763"/>
                    </a:cubicBezTo>
                    <a:cubicBezTo>
                      <a:pt x="1019" y="894"/>
                      <a:pt x="900" y="992"/>
                      <a:pt x="759" y="992"/>
                    </a:cubicBezTo>
                    <a:cubicBezTo>
                      <a:pt x="742" y="992"/>
                      <a:pt x="724" y="991"/>
                      <a:pt x="706" y="988"/>
                    </a:cubicBezTo>
                    <a:cubicBezTo>
                      <a:pt x="566" y="959"/>
                      <a:pt x="452" y="805"/>
                      <a:pt x="481" y="649"/>
                    </a:cubicBezTo>
                    <a:cubicBezTo>
                      <a:pt x="508" y="516"/>
                      <a:pt x="628" y="417"/>
                      <a:pt x="762" y="417"/>
                    </a:cubicBezTo>
                    <a:close/>
                    <a:moveTo>
                      <a:pt x="759" y="1"/>
                    </a:moveTo>
                    <a:cubicBezTo>
                      <a:pt x="430" y="1"/>
                      <a:pt x="134" y="237"/>
                      <a:pt x="72" y="571"/>
                    </a:cubicBezTo>
                    <a:cubicBezTo>
                      <a:pt x="1" y="945"/>
                      <a:pt x="254" y="1326"/>
                      <a:pt x="628" y="1404"/>
                    </a:cubicBezTo>
                    <a:cubicBezTo>
                      <a:pt x="671" y="1412"/>
                      <a:pt x="713" y="1416"/>
                      <a:pt x="754" y="1416"/>
                    </a:cubicBezTo>
                    <a:cubicBezTo>
                      <a:pt x="1088" y="1416"/>
                      <a:pt x="1392" y="1172"/>
                      <a:pt x="1461" y="841"/>
                    </a:cubicBezTo>
                    <a:cubicBezTo>
                      <a:pt x="1532" y="460"/>
                      <a:pt x="1285" y="86"/>
                      <a:pt x="898" y="15"/>
                    </a:cubicBezTo>
                    <a:cubicBezTo>
                      <a:pt x="851" y="5"/>
                      <a:pt x="805" y="1"/>
                      <a:pt x="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a:off x="5718338" y="2178225"/>
                <a:ext cx="38275" cy="35325"/>
              </a:xfrm>
              <a:custGeom>
                <a:avLst/>
                <a:gdLst/>
                <a:ahLst/>
                <a:cxnLst/>
                <a:rect l="l" t="t" r="r" b="b"/>
                <a:pathLst>
                  <a:path w="1531" h="1413" extrusionOk="0">
                    <a:moveTo>
                      <a:pt x="769" y="416"/>
                    </a:moveTo>
                    <a:cubicBezTo>
                      <a:pt x="785" y="416"/>
                      <a:pt x="802" y="418"/>
                      <a:pt x="818" y="420"/>
                    </a:cubicBezTo>
                    <a:cubicBezTo>
                      <a:pt x="967" y="456"/>
                      <a:pt x="1079" y="605"/>
                      <a:pt x="1045" y="759"/>
                    </a:cubicBezTo>
                    <a:cubicBezTo>
                      <a:pt x="1019" y="890"/>
                      <a:pt x="902" y="992"/>
                      <a:pt x="769" y="992"/>
                    </a:cubicBezTo>
                    <a:cubicBezTo>
                      <a:pt x="751" y="992"/>
                      <a:pt x="732" y="990"/>
                      <a:pt x="713" y="986"/>
                    </a:cubicBezTo>
                    <a:cubicBezTo>
                      <a:pt x="564" y="957"/>
                      <a:pt x="452" y="808"/>
                      <a:pt x="486" y="654"/>
                    </a:cubicBezTo>
                    <a:cubicBezTo>
                      <a:pt x="512" y="515"/>
                      <a:pt x="634" y="416"/>
                      <a:pt x="769" y="416"/>
                    </a:cubicBezTo>
                    <a:close/>
                    <a:moveTo>
                      <a:pt x="776" y="1"/>
                    </a:moveTo>
                    <a:cubicBezTo>
                      <a:pt x="446" y="1"/>
                      <a:pt x="139" y="238"/>
                      <a:pt x="72" y="569"/>
                    </a:cubicBezTo>
                    <a:cubicBezTo>
                      <a:pt x="1" y="943"/>
                      <a:pt x="254" y="1324"/>
                      <a:pt x="628" y="1400"/>
                    </a:cubicBezTo>
                    <a:cubicBezTo>
                      <a:pt x="671" y="1408"/>
                      <a:pt x="713" y="1412"/>
                      <a:pt x="756" y="1412"/>
                    </a:cubicBezTo>
                    <a:cubicBezTo>
                      <a:pt x="1086" y="1412"/>
                      <a:pt x="1398" y="1175"/>
                      <a:pt x="1459" y="844"/>
                    </a:cubicBezTo>
                    <a:cubicBezTo>
                      <a:pt x="1530" y="463"/>
                      <a:pt x="1277" y="82"/>
                      <a:pt x="903" y="13"/>
                    </a:cubicBezTo>
                    <a:cubicBezTo>
                      <a:pt x="860" y="5"/>
                      <a:pt x="818"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p:nvPr/>
            </p:nvSpPr>
            <p:spPr>
              <a:xfrm>
                <a:off x="5593863" y="2183075"/>
                <a:ext cx="38500" cy="35425"/>
              </a:xfrm>
              <a:custGeom>
                <a:avLst/>
                <a:gdLst/>
                <a:ahLst/>
                <a:cxnLst/>
                <a:rect l="l" t="t" r="r" b="b"/>
                <a:pathLst>
                  <a:path w="1540" h="1417" extrusionOk="0">
                    <a:moveTo>
                      <a:pt x="769" y="424"/>
                    </a:moveTo>
                    <a:cubicBezTo>
                      <a:pt x="947" y="424"/>
                      <a:pt x="1087" y="587"/>
                      <a:pt x="1052" y="763"/>
                    </a:cubicBezTo>
                    <a:cubicBezTo>
                      <a:pt x="1027" y="892"/>
                      <a:pt x="906" y="995"/>
                      <a:pt x="772" y="995"/>
                    </a:cubicBezTo>
                    <a:cubicBezTo>
                      <a:pt x="752" y="995"/>
                      <a:pt x="733" y="992"/>
                      <a:pt x="713" y="988"/>
                    </a:cubicBezTo>
                    <a:cubicBezTo>
                      <a:pt x="566" y="961"/>
                      <a:pt x="460" y="812"/>
                      <a:pt x="488" y="656"/>
                    </a:cubicBezTo>
                    <a:cubicBezTo>
                      <a:pt x="515" y="516"/>
                      <a:pt x="636" y="424"/>
                      <a:pt x="769" y="424"/>
                    </a:cubicBezTo>
                    <a:close/>
                    <a:moveTo>
                      <a:pt x="766" y="1"/>
                    </a:moveTo>
                    <a:cubicBezTo>
                      <a:pt x="437" y="1"/>
                      <a:pt x="141" y="237"/>
                      <a:pt x="79" y="572"/>
                    </a:cubicBezTo>
                    <a:cubicBezTo>
                      <a:pt x="1" y="946"/>
                      <a:pt x="262" y="1326"/>
                      <a:pt x="636" y="1404"/>
                    </a:cubicBezTo>
                    <a:cubicBezTo>
                      <a:pt x="678" y="1412"/>
                      <a:pt x="720" y="1416"/>
                      <a:pt x="763" y="1416"/>
                    </a:cubicBezTo>
                    <a:cubicBezTo>
                      <a:pt x="1092" y="1416"/>
                      <a:pt x="1398" y="1179"/>
                      <a:pt x="1461" y="848"/>
                    </a:cubicBezTo>
                    <a:cubicBezTo>
                      <a:pt x="1539" y="460"/>
                      <a:pt x="1285" y="93"/>
                      <a:pt x="905" y="15"/>
                    </a:cubicBezTo>
                    <a:cubicBezTo>
                      <a:pt x="858" y="5"/>
                      <a:pt x="812"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p:nvPr/>
            </p:nvSpPr>
            <p:spPr>
              <a:xfrm>
                <a:off x="5594938" y="2270875"/>
                <a:ext cx="37925" cy="35400"/>
              </a:xfrm>
              <a:custGeom>
                <a:avLst/>
                <a:gdLst/>
                <a:ahLst/>
                <a:cxnLst/>
                <a:rect l="l" t="t" r="r" b="b"/>
                <a:pathLst>
                  <a:path w="1517" h="1416" extrusionOk="0">
                    <a:moveTo>
                      <a:pt x="732" y="419"/>
                    </a:moveTo>
                    <a:cubicBezTo>
                      <a:pt x="749" y="419"/>
                      <a:pt x="767" y="421"/>
                      <a:pt x="784" y="424"/>
                    </a:cubicBezTo>
                    <a:cubicBezTo>
                      <a:pt x="938" y="460"/>
                      <a:pt x="1038" y="607"/>
                      <a:pt x="1009" y="762"/>
                    </a:cubicBezTo>
                    <a:cubicBezTo>
                      <a:pt x="972" y="891"/>
                      <a:pt x="870" y="994"/>
                      <a:pt x="732" y="994"/>
                    </a:cubicBezTo>
                    <a:cubicBezTo>
                      <a:pt x="712" y="994"/>
                      <a:pt x="692" y="992"/>
                      <a:pt x="670" y="988"/>
                    </a:cubicBezTo>
                    <a:cubicBezTo>
                      <a:pt x="523" y="960"/>
                      <a:pt x="417" y="812"/>
                      <a:pt x="445" y="649"/>
                    </a:cubicBezTo>
                    <a:cubicBezTo>
                      <a:pt x="469" y="518"/>
                      <a:pt x="595" y="419"/>
                      <a:pt x="732" y="419"/>
                    </a:cubicBezTo>
                    <a:close/>
                    <a:moveTo>
                      <a:pt x="723" y="0"/>
                    </a:moveTo>
                    <a:cubicBezTo>
                      <a:pt x="394" y="0"/>
                      <a:pt x="98" y="237"/>
                      <a:pt x="36" y="571"/>
                    </a:cubicBezTo>
                    <a:cubicBezTo>
                      <a:pt x="0" y="756"/>
                      <a:pt x="36" y="945"/>
                      <a:pt x="142" y="1101"/>
                    </a:cubicBezTo>
                    <a:cubicBezTo>
                      <a:pt x="247" y="1257"/>
                      <a:pt x="410" y="1368"/>
                      <a:pt x="593" y="1404"/>
                    </a:cubicBezTo>
                    <a:cubicBezTo>
                      <a:pt x="633" y="1412"/>
                      <a:pt x="676" y="1416"/>
                      <a:pt x="718" y="1416"/>
                    </a:cubicBezTo>
                    <a:cubicBezTo>
                      <a:pt x="1014" y="1416"/>
                      <a:pt x="1331" y="1222"/>
                      <a:pt x="1418" y="840"/>
                    </a:cubicBezTo>
                    <a:cubicBezTo>
                      <a:pt x="1516" y="438"/>
                      <a:pt x="1242" y="86"/>
                      <a:pt x="862" y="14"/>
                    </a:cubicBezTo>
                    <a:cubicBezTo>
                      <a:pt x="815" y="5"/>
                      <a:pt x="769" y="0"/>
                      <a:pt x="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p:nvPr/>
            </p:nvSpPr>
            <p:spPr>
              <a:xfrm>
                <a:off x="5542213" y="2121900"/>
                <a:ext cx="369375" cy="358600"/>
              </a:xfrm>
              <a:custGeom>
                <a:avLst/>
                <a:gdLst/>
                <a:ahLst/>
                <a:cxnLst/>
                <a:rect l="l" t="t" r="r" b="b"/>
                <a:pathLst>
                  <a:path w="14775" h="14344" extrusionOk="0">
                    <a:moveTo>
                      <a:pt x="5372" y="0"/>
                    </a:moveTo>
                    <a:cubicBezTo>
                      <a:pt x="4041" y="0"/>
                      <a:pt x="2758" y="539"/>
                      <a:pt x="1806" y="1524"/>
                    </a:cubicBezTo>
                    <a:cubicBezTo>
                      <a:pt x="1666" y="1677"/>
                      <a:pt x="1813" y="1883"/>
                      <a:pt x="1971" y="1883"/>
                    </a:cubicBezTo>
                    <a:cubicBezTo>
                      <a:pt x="2019" y="1883"/>
                      <a:pt x="2067" y="1865"/>
                      <a:pt x="2109" y="1821"/>
                    </a:cubicBezTo>
                    <a:cubicBezTo>
                      <a:pt x="2976" y="916"/>
                      <a:pt x="4153" y="424"/>
                      <a:pt x="5373" y="424"/>
                    </a:cubicBezTo>
                    <a:cubicBezTo>
                      <a:pt x="5663" y="424"/>
                      <a:pt x="5957" y="452"/>
                      <a:pt x="6249" y="509"/>
                    </a:cubicBezTo>
                    <a:cubicBezTo>
                      <a:pt x="8201" y="890"/>
                      <a:pt x="9662" y="2491"/>
                      <a:pt x="9880" y="4444"/>
                    </a:cubicBezTo>
                    <a:cubicBezTo>
                      <a:pt x="9863" y="4443"/>
                      <a:pt x="9846" y="4443"/>
                      <a:pt x="9829" y="4443"/>
                    </a:cubicBezTo>
                    <a:cubicBezTo>
                      <a:pt x="7115" y="4443"/>
                      <a:pt x="4846" y="6732"/>
                      <a:pt x="4874" y="9449"/>
                    </a:cubicBezTo>
                    <a:cubicBezTo>
                      <a:pt x="4754" y="9436"/>
                      <a:pt x="4634" y="9422"/>
                      <a:pt x="4514" y="9394"/>
                    </a:cubicBezTo>
                    <a:cubicBezTo>
                      <a:pt x="2067" y="8921"/>
                      <a:pt x="459" y="6539"/>
                      <a:pt x="940" y="4085"/>
                    </a:cubicBezTo>
                    <a:cubicBezTo>
                      <a:pt x="1038" y="3555"/>
                      <a:pt x="1236" y="3061"/>
                      <a:pt x="1510" y="2604"/>
                    </a:cubicBezTo>
                    <a:cubicBezTo>
                      <a:pt x="1608" y="2441"/>
                      <a:pt x="1463" y="2285"/>
                      <a:pt x="1318" y="2285"/>
                    </a:cubicBezTo>
                    <a:cubicBezTo>
                      <a:pt x="1256" y="2285"/>
                      <a:pt x="1194" y="2314"/>
                      <a:pt x="1151" y="2384"/>
                    </a:cubicBezTo>
                    <a:cubicBezTo>
                      <a:pt x="847" y="2885"/>
                      <a:pt x="635" y="3428"/>
                      <a:pt x="524" y="4007"/>
                    </a:cubicBezTo>
                    <a:cubicBezTo>
                      <a:pt x="1" y="6686"/>
                      <a:pt x="1757" y="9289"/>
                      <a:pt x="4436" y="9810"/>
                    </a:cubicBezTo>
                    <a:cubicBezTo>
                      <a:pt x="4592" y="9839"/>
                      <a:pt x="4747" y="9859"/>
                      <a:pt x="4901" y="9872"/>
                    </a:cubicBezTo>
                    <a:cubicBezTo>
                      <a:pt x="5142" y="12377"/>
                      <a:pt x="7257" y="14344"/>
                      <a:pt x="9824" y="14344"/>
                    </a:cubicBezTo>
                    <a:cubicBezTo>
                      <a:pt x="10493" y="14344"/>
                      <a:pt x="11143" y="14210"/>
                      <a:pt x="11748" y="13956"/>
                    </a:cubicBezTo>
                    <a:cubicBezTo>
                      <a:pt x="11972" y="13862"/>
                      <a:pt x="11867" y="13550"/>
                      <a:pt x="11670" y="13550"/>
                    </a:cubicBezTo>
                    <a:cubicBezTo>
                      <a:pt x="11644" y="13550"/>
                      <a:pt x="11615" y="13556"/>
                      <a:pt x="11586" y="13568"/>
                    </a:cubicBezTo>
                    <a:cubicBezTo>
                      <a:pt x="11029" y="13800"/>
                      <a:pt x="10437" y="13920"/>
                      <a:pt x="9824" y="13920"/>
                    </a:cubicBezTo>
                    <a:cubicBezTo>
                      <a:pt x="7328" y="13920"/>
                      <a:pt x="5297" y="11890"/>
                      <a:pt x="5297" y="9394"/>
                    </a:cubicBezTo>
                    <a:cubicBezTo>
                      <a:pt x="5297" y="6897"/>
                      <a:pt x="7328" y="4867"/>
                      <a:pt x="9824" y="4867"/>
                    </a:cubicBezTo>
                    <a:cubicBezTo>
                      <a:pt x="10268" y="4867"/>
                      <a:pt x="10698" y="4931"/>
                      <a:pt x="11121" y="5058"/>
                    </a:cubicBezTo>
                    <a:cubicBezTo>
                      <a:pt x="10994" y="5488"/>
                      <a:pt x="11136" y="5967"/>
                      <a:pt x="11466" y="6276"/>
                    </a:cubicBezTo>
                    <a:cubicBezTo>
                      <a:pt x="11347" y="6693"/>
                      <a:pt x="11466" y="7145"/>
                      <a:pt x="11777" y="7461"/>
                    </a:cubicBezTo>
                    <a:cubicBezTo>
                      <a:pt x="12012" y="7692"/>
                      <a:pt x="12319" y="7818"/>
                      <a:pt x="12634" y="7818"/>
                    </a:cubicBezTo>
                    <a:cubicBezTo>
                      <a:pt x="12743" y="7818"/>
                      <a:pt x="12853" y="7803"/>
                      <a:pt x="12962" y="7772"/>
                    </a:cubicBezTo>
                    <a:cubicBezTo>
                      <a:pt x="13194" y="8026"/>
                      <a:pt x="13524" y="8164"/>
                      <a:pt x="13860" y="8164"/>
                    </a:cubicBezTo>
                    <a:cubicBezTo>
                      <a:pt x="13962" y="8164"/>
                      <a:pt x="14066" y="8151"/>
                      <a:pt x="14167" y="8124"/>
                    </a:cubicBezTo>
                    <a:cubicBezTo>
                      <a:pt x="14294" y="8534"/>
                      <a:pt x="14351" y="8964"/>
                      <a:pt x="14351" y="9394"/>
                    </a:cubicBezTo>
                    <a:cubicBezTo>
                      <a:pt x="14351" y="10846"/>
                      <a:pt x="13646" y="12221"/>
                      <a:pt x="12461" y="13074"/>
                    </a:cubicBezTo>
                    <a:cubicBezTo>
                      <a:pt x="12283" y="13201"/>
                      <a:pt x="12415" y="13455"/>
                      <a:pt x="12588" y="13455"/>
                    </a:cubicBezTo>
                    <a:cubicBezTo>
                      <a:pt x="12627" y="13455"/>
                      <a:pt x="12668" y="13442"/>
                      <a:pt x="12708" y="13413"/>
                    </a:cubicBezTo>
                    <a:cubicBezTo>
                      <a:pt x="13998" y="12489"/>
                      <a:pt x="14774" y="10988"/>
                      <a:pt x="14774" y="9394"/>
                    </a:cubicBezTo>
                    <a:cubicBezTo>
                      <a:pt x="14774" y="8844"/>
                      <a:pt x="14681" y="8300"/>
                      <a:pt x="14498" y="7779"/>
                    </a:cubicBezTo>
                    <a:cubicBezTo>
                      <a:pt x="14458" y="7687"/>
                      <a:pt x="14394" y="7639"/>
                      <a:pt x="14310" y="7639"/>
                    </a:cubicBezTo>
                    <a:cubicBezTo>
                      <a:pt x="14279" y="7639"/>
                      <a:pt x="14245" y="7646"/>
                      <a:pt x="14209" y="7659"/>
                    </a:cubicBezTo>
                    <a:cubicBezTo>
                      <a:pt x="14098" y="7715"/>
                      <a:pt x="13978" y="7742"/>
                      <a:pt x="13859" y="7742"/>
                    </a:cubicBezTo>
                    <a:cubicBezTo>
                      <a:pt x="13606" y="7742"/>
                      <a:pt x="13355" y="7621"/>
                      <a:pt x="13200" y="7405"/>
                    </a:cubicBezTo>
                    <a:cubicBezTo>
                      <a:pt x="13162" y="7347"/>
                      <a:pt x="13100" y="7315"/>
                      <a:pt x="13034" y="7315"/>
                    </a:cubicBezTo>
                    <a:cubicBezTo>
                      <a:pt x="13005" y="7315"/>
                      <a:pt x="12975" y="7321"/>
                      <a:pt x="12947" y="7334"/>
                    </a:cubicBezTo>
                    <a:cubicBezTo>
                      <a:pt x="12848" y="7376"/>
                      <a:pt x="12743" y="7397"/>
                      <a:pt x="12639" y="7397"/>
                    </a:cubicBezTo>
                    <a:cubicBezTo>
                      <a:pt x="12432" y="7397"/>
                      <a:pt x="12228" y="7316"/>
                      <a:pt x="12073" y="7165"/>
                    </a:cubicBezTo>
                    <a:cubicBezTo>
                      <a:pt x="11840" y="6933"/>
                      <a:pt x="11777" y="6588"/>
                      <a:pt x="11904" y="6285"/>
                    </a:cubicBezTo>
                    <a:cubicBezTo>
                      <a:pt x="11946" y="6200"/>
                      <a:pt x="11911" y="6094"/>
                      <a:pt x="11833" y="6031"/>
                    </a:cubicBezTo>
                    <a:cubicBezTo>
                      <a:pt x="11517" y="5811"/>
                      <a:pt x="11403" y="5368"/>
                      <a:pt x="11579" y="5022"/>
                    </a:cubicBezTo>
                    <a:cubicBezTo>
                      <a:pt x="11628" y="4889"/>
                      <a:pt x="11593" y="4789"/>
                      <a:pt x="11466" y="4726"/>
                    </a:cubicBezTo>
                    <a:cubicBezTo>
                      <a:pt x="11085" y="4593"/>
                      <a:pt x="10704" y="4508"/>
                      <a:pt x="10310" y="4472"/>
                    </a:cubicBezTo>
                    <a:cubicBezTo>
                      <a:pt x="10099" y="2299"/>
                      <a:pt x="8484" y="516"/>
                      <a:pt x="6326" y="93"/>
                    </a:cubicBezTo>
                    <a:cubicBezTo>
                      <a:pt x="6008" y="31"/>
                      <a:pt x="5689" y="0"/>
                      <a:pt x="5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a:off x="5822513" y="2351450"/>
                <a:ext cx="47600" cy="47600"/>
              </a:xfrm>
              <a:custGeom>
                <a:avLst/>
                <a:gdLst/>
                <a:ahLst/>
                <a:cxnLst/>
                <a:rect l="l" t="t" r="r" b="b"/>
                <a:pathLst>
                  <a:path w="1904" h="1904" extrusionOk="0">
                    <a:moveTo>
                      <a:pt x="953" y="423"/>
                    </a:moveTo>
                    <a:cubicBezTo>
                      <a:pt x="1242" y="423"/>
                      <a:pt x="1481" y="663"/>
                      <a:pt x="1481" y="953"/>
                    </a:cubicBezTo>
                    <a:cubicBezTo>
                      <a:pt x="1481" y="1249"/>
                      <a:pt x="1242" y="1488"/>
                      <a:pt x="953" y="1488"/>
                    </a:cubicBezTo>
                    <a:cubicBezTo>
                      <a:pt x="657" y="1488"/>
                      <a:pt x="416" y="1249"/>
                      <a:pt x="416" y="953"/>
                    </a:cubicBezTo>
                    <a:cubicBezTo>
                      <a:pt x="416" y="663"/>
                      <a:pt x="657" y="423"/>
                      <a:pt x="953" y="423"/>
                    </a:cubicBezTo>
                    <a:close/>
                    <a:moveTo>
                      <a:pt x="953" y="0"/>
                    </a:moveTo>
                    <a:cubicBezTo>
                      <a:pt x="423" y="0"/>
                      <a:pt x="0" y="430"/>
                      <a:pt x="0" y="953"/>
                    </a:cubicBezTo>
                    <a:cubicBezTo>
                      <a:pt x="0" y="1481"/>
                      <a:pt x="423" y="1904"/>
                      <a:pt x="953" y="1904"/>
                    </a:cubicBezTo>
                    <a:cubicBezTo>
                      <a:pt x="1474" y="1904"/>
                      <a:pt x="1904" y="1481"/>
                      <a:pt x="1904" y="953"/>
                    </a:cubicBezTo>
                    <a:cubicBezTo>
                      <a:pt x="1904" y="430"/>
                      <a:pt x="1474"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5727313" y="2394975"/>
                <a:ext cx="35300" cy="35300"/>
              </a:xfrm>
              <a:custGeom>
                <a:avLst/>
                <a:gdLst/>
                <a:ahLst/>
                <a:cxnLst/>
                <a:rect l="l" t="t" r="r" b="b"/>
                <a:pathLst>
                  <a:path w="1412" h="1412" extrusionOk="0">
                    <a:moveTo>
                      <a:pt x="706" y="423"/>
                    </a:moveTo>
                    <a:cubicBezTo>
                      <a:pt x="862" y="423"/>
                      <a:pt x="989" y="550"/>
                      <a:pt x="989" y="706"/>
                    </a:cubicBezTo>
                    <a:cubicBezTo>
                      <a:pt x="989" y="869"/>
                      <a:pt x="862" y="995"/>
                      <a:pt x="706" y="995"/>
                    </a:cubicBezTo>
                    <a:cubicBezTo>
                      <a:pt x="544" y="995"/>
                      <a:pt x="417" y="869"/>
                      <a:pt x="417" y="706"/>
                    </a:cubicBezTo>
                    <a:cubicBezTo>
                      <a:pt x="417" y="550"/>
                      <a:pt x="544" y="423"/>
                      <a:pt x="706" y="423"/>
                    </a:cubicBezTo>
                    <a:close/>
                    <a:moveTo>
                      <a:pt x="706" y="0"/>
                    </a:moveTo>
                    <a:cubicBezTo>
                      <a:pt x="312" y="0"/>
                      <a:pt x="0" y="319"/>
                      <a:pt x="0" y="706"/>
                    </a:cubicBezTo>
                    <a:cubicBezTo>
                      <a:pt x="0" y="1094"/>
                      <a:pt x="312" y="1412"/>
                      <a:pt x="706" y="1412"/>
                    </a:cubicBezTo>
                    <a:cubicBezTo>
                      <a:pt x="1094" y="1412"/>
                      <a:pt x="1412" y="1094"/>
                      <a:pt x="1412" y="706"/>
                    </a:cubicBezTo>
                    <a:cubicBezTo>
                      <a:pt x="1412" y="319"/>
                      <a:pt x="109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a:off x="5761863" y="2277750"/>
                <a:ext cx="35275" cy="35475"/>
              </a:xfrm>
              <a:custGeom>
                <a:avLst/>
                <a:gdLst/>
                <a:ahLst/>
                <a:cxnLst/>
                <a:rect l="l" t="t" r="r" b="b"/>
                <a:pathLst>
                  <a:path w="1411" h="1419" extrusionOk="0">
                    <a:moveTo>
                      <a:pt x="707" y="423"/>
                    </a:moveTo>
                    <a:cubicBezTo>
                      <a:pt x="861" y="423"/>
                      <a:pt x="996" y="550"/>
                      <a:pt x="996" y="713"/>
                    </a:cubicBezTo>
                    <a:cubicBezTo>
                      <a:pt x="996" y="868"/>
                      <a:pt x="861" y="995"/>
                      <a:pt x="707" y="995"/>
                    </a:cubicBezTo>
                    <a:cubicBezTo>
                      <a:pt x="551" y="995"/>
                      <a:pt x="417" y="868"/>
                      <a:pt x="417" y="713"/>
                    </a:cubicBezTo>
                    <a:cubicBezTo>
                      <a:pt x="417" y="550"/>
                      <a:pt x="551" y="423"/>
                      <a:pt x="707" y="423"/>
                    </a:cubicBezTo>
                    <a:close/>
                    <a:moveTo>
                      <a:pt x="707" y="0"/>
                    </a:moveTo>
                    <a:cubicBezTo>
                      <a:pt x="319" y="0"/>
                      <a:pt x="1" y="318"/>
                      <a:pt x="1" y="713"/>
                    </a:cubicBezTo>
                    <a:cubicBezTo>
                      <a:pt x="1" y="1100"/>
                      <a:pt x="319" y="1418"/>
                      <a:pt x="707" y="1418"/>
                    </a:cubicBezTo>
                    <a:cubicBezTo>
                      <a:pt x="1094" y="1418"/>
                      <a:pt x="1411" y="1100"/>
                      <a:pt x="1411" y="713"/>
                    </a:cubicBezTo>
                    <a:cubicBezTo>
                      <a:pt x="1411" y="318"/>
                      <a:pt x="1094"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a:off x="5701238" y="2324275"/>
                <a:ext cx="47625" cy="47625"/>
              </a:xfrm>
              <a:custGeom>
                <a:avLst/>
                <a:gdLst/>
                <a:ahLst/>
                <a:cxnLst/>
                <a:rect l="l" t="t" r="r" b="b"/>
                <a:pathLst>
                  <a:path w="1905" h="1905" extrusionOk="0">
                    <a:moveTo>
                      <a:pt x="952" y="417"/>
                    </a:moveTo>
                    <a:cubicBezTo>
                      <a:pt x="1248" y="417"/>
                      <a:pt x="1488" y="657"/>
                      <a:pt x="1488" y="953"/>
                    </a:cubicBezTo>
                    <a:cubicBezTo>
                      <a:pt x="1488" y="1243"/>
                      <a:pt x="1248" y="1481"/>
                      <a:pt x="952" y="1481"/>
                    </a:cubicBezTo>
                    <a:cubicBezTo>
                      <a:pt x="656" y="1481"/>
                      <a:pt x="424" y="1243"/>
                      <a:pt x="424" y="953"/>
                    </a:cubicBezTo>
                    <a:cubicBezTo>
                      <a:pt x="424" y="657"/>
                      <a:pt x="656" y="417"/>
                      <a:pt x="952" y="417"/>
                    </a:cubicBezTo>
                    <a:close/>
                    <a:moveTo>
                      <a:pt x="952" y="1"/>
                    </a:moveTo>
                    <a:cubicBezTo>
                      <a:pt x="431" y="1"/>
                      <a:pt x="1" y="424"/>
                      <a:pt x="1" y="953"/>
                    </a:cubicBezTo>
                    <a:cubicBezTo>
                      <a:pt x="1" y="1475"/>
                      <a:pt x="431" y="1904"/>
                      <a:pt x="952" y="1904"/>
                    </a:cubicBezTo>
                    <a:cubicBezTo>
                      <a:pt x="1482" y="1904"/>
                      <a:pt x="1905" y="1475"/>
                      <a:pt x="1905" y="953"/>
                    </a:cubicBezTo>
                    <a:cubicBezTo>
                      <a:pt x="1905" y="424"/>
                      <a:pt x="1482" y="1"/>
                      <a:pt x="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8837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3"/>
        <p:cNvGrpSpPr/>
        <p:nvPr/>
      </p:nvGrpSpPr>
      <p:grpSpPr>
        <a:xfrm>
          <a:off x="0" y="0"/>
          <a:ext cx="0" cy="0"/>
          <a:chOff x="0" y="0"/>
          <a:chExt cx="0" cy="0"/>
        </a:xfrm>
      </p:grpSpPr>
      <p:sp>
        <p:nvSpPr>
          <p:cNvPr id="264" name="Google Shape;264;p36"/>
          <p:cNvSpPr/>
          <p:nvPr/>
        </p:nvSpPr>
        <p:spPr>
          <a:xfrm>
            <a:off x="642375" y="898499"/>
            <a:ext cx="5023500" cy="375403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p:nvPr/>
        </p:nvSpPr>
        <p:spPr>
          <a:xfrm>
            <a:off x="642375" y="658500"/>
            <a:ext cx="5023500" cy="360271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266" name="Google Shape;266;p36"/>
          <p:cNvSpPr txBox="1">
            <a:spLocks noGrp="1"/>
          </p:cNvSpPr>
          <p:nvPr>
            <p:ph type="ctrTitle"/>
          </p:nvPr>
        </p:nvSpPr>
        <p:spPr>
          <a:xfrm>
            <a:off x="550766" y="1158813"/>
            <a:ext cx="5115109" cy="2949038"/>
          </a:xfrm>
          <a:prstGeom prst="rect">
            <a:avLst/>
          </a:prstGeom>
        </p:spPr>
        <p:txBody>
          <a:bodyPr spcFirstLastPara="1" wrap="square" lIns="91425" tIns="91425" rIns="91425" bIns="91425" anchor="ctr" anchorCtr="0">
            <a:noAutofit/>
          </a:bodyPr>
          <a:lstStyle/>
          <a:p>
            <a:r>
              <a:rPr lang="en-SG" sz="3600"/>
              <a:t>Snack-O-Meter:</a:t>
            </a:r>
            <a:br>
              <a:rPr lang="en-SG" sz="3600"/>
            </a:br>
            <a:r>
              <a:rPr lang="en-SG" sz="3600"/>
              <a:t> a tool to inform consumers on consumption of biscuits</a:t>
            </a:r>
          </a:p>
        </p:txBody>
      </p:sp>
      <p:sp>
        <p:nvSpPr>
          <p:cNvPr id="267" name="Google Shape;267;p36"/>
          <p:cNvSpPr txBox="1">
            <a:spLocks noGrp="1"/>
          </p:cNvSpPr>
          <p:nvPr>
            <p:ph type="subTitle" idx="1"/>
          </p:nvPr>
        </p:nvSpPr>
        <p:spPr>
          <a:xfrm>
            <a:off x="631889" y="4264063"/>
            <a:ext cx="5044472"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HPB Senior Management Meeting (13 O</a:t>
            </a:r>
            <a:r>
              <a:rPr lang="en-SG"/>
              <a:t>c</a:t>
            </a:r>
            <a:r>
              <a:rPr lang="en"/>
              <a:t>t 2023)</a:t>
            </a:r>
            <a:endParaRPr/>
          </a:p>
        </p:txBody>
      </p:sp>
      <p:grpSp>
        <p:nvGrpSpPr>
          <p:cNvPr id="2" name="Group 1">
            <a:extLst>
              <a:ext uri="{FF2B5EF4-FFF2-40B4-BE49-F238E27FC236}">
                <a16:creationId xmlns:a16="http://schemas.microsoft.com/office/drawing/2014/main" id="{0C1BBA20-D9A9-C09C-ABBF-CD4119843715}"/>
              </a:ext>
            </a:extLst>
          </p:cNvPr>
          <p:cNvGrpSpPr/>
          <p:nvPr/>
        </p:nvGrpSpPr>
        <p:grpSpPr>
          <a:xfrm>
            <a:off x="631889" y="657129"/>
            <a:ext cx="781200" cy="777900"/>
            <a:chOff x="2753039" y="2913075"/>
            <a:chExt cx="781200" cy="777900"/>
          </a:xfrm>
        </p:grpSpPr>
        <p:sp>
          <p:nvSpPr>
            <p:cNvPr id="268" name="Google Shape;268;p36"/>
            <p:cNvSpPr/>
            <p:nvPr/>
          </p:nvSpPr>
          <p:spPr>
            <a:xfrm>
              <a:off x="2753039" y="2913075"/>
              <a:ext cx="781200" cy="777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2859428" y="3007578"/>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6"/>
            <p:cNvGrpSpPr/>
            <p:nvPr/>
          </p:nvGrpSpPr>
          <p:grpSpPr>
            <a:xfrm>
              <a:off x="2914419" y="3069334"/>
              <a:ext cx="479409" cy="465429"/>
              <a:chOff x="5542213" y="2121900"/>
              <a:chExt cx="369375" cy="358600"/>
            </a:xfrm>
          </p:grpSpPr>
          <p:sp>
            <p:nvSpPr>
              <p:cNvPr id="271" name="Google Shape;271;p36"/>
              <p:cNvSpPr/>
              <p:nvPr/>
            </p:nvSpPr>
            <p:spPr>
              <a:xfrm>
                <a:off x="5662788" y="2215700"/>
                <a:ext cx="38325" cy="35400"/>
              </a:xfrm>
              <a:custGeom>
                <a:avLst/>
                <a:gdLst/>
                <a:ahLst/>
                <a:cxnLst/>
                <a:rect l="l" t="t" r="r" b="b"/>
                <a:pathLst>
                  <a:path w="1533" h="1416" extrusionOk="0">
                    <a:moveTo>
                      <a:pt x="762" y="417"/>
                    </a:moveTo>
                    <a:cubicBezTo>
                      <a:pt x="940" y="417"/>
                      <a:pt x="1080" y="587"/>
                      <a:pt x="1045" y="763"/>
                    </a:cubicBezTo>
                    <a:cubicBezTo>
                      <a:pt x="1019" y="894"/>
                      <a:pt x="900" y="992"/>
                      <a:pt x="759" y="992"/>
                    </a:cubicBezTo>
                    <a:cubicBezTo>
                      <a:pt x="742" y="992"/>
                      <a:pt x="724" y="991"/>
                      <a:pt x="706" y="988"/>
                    </a:cubicBezTo>
                    <a:cubicBezTo>
                      <a:pt x="566" y="959"/>
                      <a:pt x="452" y="805"/>
                      <a:pt x="481" y="649"/>
                    </a:cubicBezTo>
                    <a:cubicBezTo>
                      <a:pt x="508" y="516"/>
                      <a:pt x="628" y="417"/>
                      <a:pt x="762" y="417"/>
                    </a:cubicBezTo>
                    <a:close/>
                    <a:moveTo>
                      <a:pt x="759" y="1"/>
                    </a:moveTo>
                    <a:cubicBezTo>
                      <a:pt x="430" y="1"/>
                      <a:pt x="134" y="237"/>
                      <a:pt x="72" y="571"/>
                    </a:cubicBezTo>
                    <a:cubicBezTo>
                      <a:pt x="1" y="945"/>
                      <a:pt x="254" y="1326"/>
                      <a:pt x="628" y="1404"/>
                    </a:cubicBezTo>
                    <a:cubicBezTo>
                      <a:pt x="671" y="1412"/>
                      <a:pt x="713" y="1416"/>
                      <a:pt x="754" y="1416"/>
                    </a:cubicBezTo>
                    <a:cubicBezTo>
                      <a:pt x="1088" y="1416"/>
                      <a:pt x="1392" y="1172"/>
                      <a:pt x="1461" y="841"/>
                    </a:cubicBezTo>
                    <a:cubicBezTo>
                      <a:pt x="1532" y="460"/>
                      <a:pt x="1285" y="86"/>
                      <a:pt x="898" y="15"/>
                    </a:cubicBezTo>
                    <a:cubicBezTo>
                      <a:pt x="851" y="5"/>
                      <a:pt x="805" y="1"/>
                      <a:pt x="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a:off x="5718338" y="2178225"/>
                <a:ext cx="38275" cy="35325"/>
              </a:xfrm>
              <a:custGeom>
                <a:avLst/>
                <a:gdLst/>
                <a:ahLst/>
                <a:cxnLst/>
                <a:rect l="l" t="t" r="r" b="b"/>
                <a:pathLst>
                  <a:path w="1531" h="1413" extrusionOk="0">
                    <a:moveTo>
                      <a:pt x="769" y="416"/>
                    </a:moveTo>
                    <a:cubicBezTo>
                      <a:pt x="785" y="416"/>
                      <a:pt x="802" y="418"/>
                      <a:pt x="818" y="420"/>
                    </a:cubicBezTo>
                    <a:cubicBezTo>
                      <a:pt x="967" y="456"/>
                      <a:pt x="1079" y="605"/>
                      <a:pt x="1045" y="759"/>
                    </a:cubicBezTo>
                    <a:cubicBezTo>
                      <a:pt x="1019" y="890"/>
                      <a:pt x="902" y="992"/>
                      <a:pt x="769" y="992"/>
                    </a:cubicBezTo>
                    <a:cubicBezTo>
                      <a:pt x="751" y="992"/>
                      <a:pt x="732" y="990"/>
                      <a:pt x="713" y="986"/>
                    </a:cubicBezTo>
                    <a:cubicBezTo>
                      <a:pt x="564" y="957"/>
                      <a:pt x="452" y="808"/>
                      <a:pt x="486" y="654"/>
                    </a:cubicBezTo>
                    <a:cubicBezTo>
                      <a:pt x="512" y="515"/>
                      <a:pt x="634" y="416"/>
                      <a:pt x="769" y="416"/>
                    </a:cubicBezTo>
                    <a:close/>
                    <a:moveTo>
                      <a:pt x="776" y="1"/>
                    </a:moveTo>
                    <a:cubicBezTo>
                      <a:pt x="446" y="1"/>
                      <a:pt x="139" y="238"/>
                      <a:pt x="72" y="569"/>
                    </a:cubicBezTo>
                    <a:cubicBezTo>
                      <a:pt x="1" y="943"/>
                      <a:pt x="254" y="1324"/>
                      <a:pt x="628" y="1400"/>
                    </a:cubicBezTo>
                    <a:cubicBezTo>
                      <a:pt x="671" y="1408"/>
                      <a:pt x="713" y="1412"/>
                      <a:pt x="756" y="1412"/>
                    </a:cubicBezTo>
                    <a:cubicBezTo>
                      <a:pt x="1086" y="1412"/>
                      <a:pt x="1398" y="1175"/>
                      <a:pt x="1459" y="844"/>
                    </a:cubicBezTo>
                    <a:cubicBezTo>
                      <a:pt x="1530" y="463"/>
                      <a:pt x="1277" y="82"/>
                      <a:pt x="903" y="13"/>
                    </a:cubicBezTo>
                    <a:cubicBezTo>
                      <a:pt x="860" y="5"/>
                      <a:pt x="818"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p:nvPr/>
            </p:nvSpPr>
            <p:spPr>
              <a:xfrm>
                <a:off x="5593863" y="2183075"/>
                <a:ext cx="38500" cy="35425"/>
              </a:xfrm>
              <a:custGeom>
                <a:avLst/>
                <a:gdLst/>
                <a:ahLst/>
                <a:cxnLst/>
                <a:rect l="l" t="t" r="r" b="b"/>
                <a:pathLst>
                  <a:path w="1540" h="1417" extrusionOk="0">
                    <a:moveTo>
                      <a:pt x="769" y="424"/>
                    </a:moveTo>
                    <a:cubicBezTo>
                      <a:pt x="947" y="424"/>
                      <a:pt x="1087" y="587"/>
                      <a:pt x="1052" y="763"/>
                    </a:cubicBezTo>
                    <a:cubicBezTo>
                      <a:pt x="1027" y="892"/>
                      <a:pt x="906" y="995"/>
                      <a:pt x="772" y="995"/>
                    </a:cubicBezTo>
                    <a:cubicBezTo>
                      <a:pt x="752" y="995"/>
                      <a:pt x="733" y="992"/>
                      <a:pt x="713" y="988"/>
                    </a:cubicBezTo>
                    <a:cubicBezTo>
                      <a:pt x="566" y="961"/>
                      <a:pt x="460" y="812"/>
                      <a:pt x="488" y="656"/>
                    </a:cubicBezTo>
                    <a:cubicBezTo>
                      <a:pt x="515" y="516"/>
                      <a:pt x="636" y="424"/>
                      <a:pt x="769" y="424"/>
                    </a:cubicBezTo>
                    <a:close/>
                    <a:moveTo>
                      <a:pt x="766" y="1"/>
                    </a:moveTo>
                    <a:cubicBezTo>
                      <a:pt x="437" y="1"/>
                      <a:pt x="141" y="237"/>
                      <a:pt x="79" y="572"/>
                    </a:cubicBezTo>
                    <a:cubicBezTo>
                      <a:pt x="1" y="946"/>
                      <a:pt x="262" y="1326"/>
                      <a:pt x="636" y="1404"/>
                    </a:cubicBezTo>
                    <a:cubicBezTo>
                      <a:pt x="678" y="1412"/>
                      <a:pt x="720" y="1416"/>
                      <a:pt x="763" y="1416"/>
                    </a:cubicBezTo>
                    <a:cubicBezTo>
                      <a:pt x="1092" y="1416"/>
                      <a:pt x="1398" y="1179"/>
                      <a:pt x="1461" y="848"/>
                    </a:cubicBezTo>
                    <a:cubicBezTo>
                      <a:pt x="1539" y="460"/>
                      <a:pt x="1285" y="93"/>
                      <a:pt x="905" y="15"/>
                    </a:cubicBezTo>
                    <a:cubicBezTo>
                      <a:pt x="858" y="5"/>
                      <a:pt x="812"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p:nvPr/>
            </p:nvSpPr>
            <p:spPr>
              <a:xfrm>
                <a:off x="5594938" y="2270875"/>
                <a:ext cx="37925" cy="35400"/>
              </a:xfrm>
              <a:custGeom>
                <a:avLst/>
                <a:gdLst/>
                <a:ahLst/>
                <a:cxnLst/>
                <a:rect l="l" t="t" r="r" b="b"/>
                <a:pathLst>
                  <a:path w="1517" h="1416" extrusionOk="0">
                    <a:moveTo>
                      <a:pt x="732" y="419"/>
                    </a:moveTo>
                    <a:cubicBezTo>
                      <a:pt x="749" y="419"/>
                      <a:pt x="767" y="421"/>
                      <a:pt x="784" y="424"/>
                    </a:cubicBezTo>
                    <a:cubicBezTo>
                      <a:pt x="938" y="460"/>
                      <a:pt x="1038" y="607"/>
                      <a:pt x="1009" y="762"/>
                    </a:cubicBezTo>
                    <a:cubicBezTo>
                      <a:pt x="972" y="891"/>
                      <a:pt x="870" y="994"/>
                      <a:pt x="732" y="994"/>
                    </a:cubicBezTo>
                    <a:cubicBezTo>
                      <a:pt x="712" y="994"/>
                      <a:pt x="692" y="992"/>
                      <a:pt x="670" y="988"/>
                    </a:cubicBezTo>
                    <a:cubicBezTo>
                      <a:pt x="523" y="960"/>
                      <a:pt x="417" y="812"/>
                      <a:pt x="445" y="649"/>
                    </a:cubicBezTo>
                    <a:cubicBezTo>
                      <a:pt x="469" y="518"/>
                      <a:pt x="595" y="419"/>
                      <a:pt x="732" y="419"/>
                    </a:cubicBezTo>
                    <a:close/>
                    <a:moveTo>
                      <a:pt x="723" y="0"/>
                    </a:moveTo>
                    <a:cubicBezTo>
                      <a:pt x="394" y="0"/>
                      <a:pt x="98" y="237"/>
                      <a:pt x="36" y="571"/>
                    </a:cubicBezTo>
                    <a:cubicBezTo>
                      <a:pt x="0" y="756"/>
                      <a:pt x="36" y="945"/>
                      <a:pt x="142" y="1101"/>
                    </a:cubicBezTo>
                    <a:cubicBezTo>
                      <a:pt x="247" y="1257"/>
                      <a:pt x="410" y="1368"/>
                      <a:pt x="593" y="1404"/>
                    </a:cubicBezTo>
                    <a:cubicBezTo>
                      <a:pt x="633" y="1412"/>
                      <a:pt x="676" y="1416"/>
                      <a:pt x="718" y="1416"/>
                    </a:cubicBezTo>
                    <a:cubicBezTo>
                      <a:pt x="1014" y="1416"/>
                      <a:pt x="1331" y="1222"/>
                      <a:pt x="1418" y="840"/>
                    </a:cubicBezTo>
                    <a:cubicBezTo>
                      <a:pt x="1516" y="438"/>
                      <a:pt x="1242" y="86"/>
                      <a:pt x="862" y="14"/>
                    </a:cubicBezTo>
                    <a:cubicBezTo>
                      <a:pt x="815" y="5"/>
                      <a:pt x="769" y="0"/>
                      <a:pt x="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p:nvPr/>
            </p:nvSpPr>
            <p:spPr>
              <a:xfrm>
                <a:off x="5542213" y="2121900"/>
                <a:ext cx="369375" cy="358600"/>
              </a:xfrm>
              <a:custGeom>
                <a:avLst/>
                <a:gdLst/>
                <a:ahLst/>
                <a:cxnLst/>
                <a:rect l="l" t="t" r="r" b="b"/>
                <a:pathLst>
                  <a:path w="14775" h="14344" extrusionOk="0">
                    <a:moveTo>
                      <a:pt x="5372" y="0"/>
                    </a:moveTo>
                    <a:cubicBezTo>
                      <a:pt x="4041" y="0"/>
                      <a:pt x="2758" y="539"/>
                      <a:pt x="1806" y="1524"/>
                    </a:cubicBezTo>
                    <a:cubicBezTo>
                      <a:pt x="1666" y="1677"/>
                      <a:pt x="1813" y="1883"/>
                      <a:pt x="1971" y="1883"/>
                    </a:cubicBezTo>
                    <a:cubicBezTo>
                      <a:pt x="2019" y="1883"/>
                      <a:pt x="2067" y="1865"/>
                      <a:pt x="2109" y="1821"/>
                    </a:cubicBezTo>
                    <a:cubicBezTo>
                      <a:pt x="2976" y="916"/>
                      <a:pt x="4153" y="424"/>
                      <a:pt x="5373" y="424"/>
                    </a:cubicBezTo>
                    <a:cubicBezTo>
                      <a:pt x="5663" y="424"/>
                      <a:pt x="5957" y="452"/>
                      <a:pt x="6249" y="509"/>
                    </a:cubicBezTo>
                    <a:cubicBezTo>
                      <a:pt x="8201" y="890"/>
                      <a:pt x="9662" y="2491"/>
                      <a:pt x="9880" y="4444"/>
                    </a:cubicBezTo>
                    <a:cubicBezTo>
                      <a:pt x="9863" y="4443"/>
                      <a:pt x="9846" y="4443"/>
                      <a:pt x="9829" y="4443"/>
                    </a:cubicBezTo>
                    <a:cubicBezTo>
                      <a:pt x="7115" y="4443"/>
                      <a:pt x="4846" y="6732"/>
                      <a:pt x="4874" y="9449"/>
                    </a:cubicBezTo>
                    <a:cubicBezTo>
                      <a:pt x="4754" y="9436"/>
                      <a:pt x="4634" y="9422"/>
                      <a:pt x="4514" y="9394"/>
                    </a:cubicBezTo>
                    <a:cubicBezTo>
                      <a:pt x="2067" y="8921"/>
                      <a:pt x="459" y="6539"/>
                      <a:pt x="940" y="4085"/>
                    </a:cubicBezTo>
                    <a:cubicBezTo>
                      <a:pt x="1038" y="3555"/>
                      <a:pt x="1236" y="3061"/>
                      <a:pt x="1510" y="2604"/>
                    </a:cubicBezTo>
                    <a:cubicBezTo>
                      <a:pt x="1608" y="2441"/>
                      <a:pt x="1463" y="2285"/>
                      <a:pt x="1318" y="2285"/>
                    </a:cubicBezTo>
                    <a:cubicBezTo>
                      <a:pt x="1256" y="2285"/>
                      <a:pt x="1194" y="2314"/>
                      <a:pt x="1151" y="2384"/>
                    </a:cubicBezTo>
                    <a:cubicBezTo>
                      <a:pt x="847" y="2885"/>
                      <a:pt x="635" y="3428"/>
                      <a:pt x="524" y="4007"/>
                    </a:cubicBezTo>
                    <a:cubicBezTo>
                      <a:pt x="1" y="6686"/>
                      <a:pt x="1757" y="9289"/>
                      <a:pt x="4436" y="9810"/>
                    </a:cubicBezTo>
                    <a:cubicBezTo>
                      <a:pt x="4592" y="9839"/>
                      <a:pt x="4747" y="9859"/>
                      <a:pt x="4901" y="9872"/>
                    </a:cubicBezTo>
                    <a:cubicBezTo>
                      <a:pt x="5142" y="12377"/>
                      <a:pt x="7257" y="14344"/>
                      <a:pt x="9824" y="14344"/>
                    </a:cubicBezTo>
                    <a:cubicBezTo>
                      <a:pt x="10493" y="14344"/>
                      <a:pt x="11143" y="14210"/>
                      <a:pt x="11748" y="13956"/>
                    </a:cubicBezTo>
                    <a:cubicBezTo>
                      <a:pt x="11972" y="13862"/>
                      <a:pt x="11867" y="13550"/>
                      <a:pt x="11670" y="13550"/>
                    </a:cubicBezTo>
                    <a:cubicBezTo>
                      <a:pt x="11644" y="13550"/>
                      <a:pt x="11615" y="13556"/>
                      <a:pt x="11586" y="13568"/>
                    </a:cubicBezTo>
                    <a:cubicBezTo>
                      <a:pt x="11029" y="13800"/>
                      <a:pt x="10437" y="13920"/>
                      <a:pt x="9824" y="13920"/>
                    </a:cubicBezTo>
                    <a:cubicBezTo>
                      <a:pt x="7328" y="13920"/>
                      <a:pt x="5297" y="11890"/>
                      <a:pt x="5297" y="9394"/>
                    </a:cubicBezTo>
                    <a:cubicBezTo>
                      <a:pt x="5297" y="6897"/>
                      <a:pt x="7328" y="4867"/>
                      <a:pt x="9824" y="4867"/>
                    </a:cubicBezTo>
                    <a:cubicBezTo>
                      <a:pt x="10268" y="4867"/>
                      <a:pt x="10698" y="4931"/>
                      <a:pt x="11121" y="5058"/>
                    </a:cubicBezTo>
                    <a:cubicBezTo>
                      <a:pt x="10994" y="5488"/>
                      <a:pt x="11136" y="5967"/>
                      <a:pt x="11466" y="6276"/>
                    </a:cubicBezTo>
                    <a:cubicBezTo>
                      <a:pt x="11347" y="6693"/>
                      <a:pt x="11466" y="7145"/>
                      <a:pt x="11777" y="7461"/>
                    </a:cubicBezTo>
                    <a:cubicBezTo>
                      <a:pt x="12012" y="7692"/>
                      <a:pt x="12319" y="7818"/>
                      <a:pt x="12634" y="7818"/>
                    </a:cubicBezTo>
                    <a:cubicBezTo>
                      <a:pt x="12743" y="7818"/>
                      <a:pt x="12853" y="7803"/>
                      <a:pt x="12962" y="7772"/>
                    </a:cubicBezTo>
                    <a:cubicBezTo>
                      <a:pt x="13194" y="8026"/>
                      <a:pt x="13524" y="8164"/>
                      <a:pt x="13860" y="8164"/>
                    </a:cubicBezTo>
                    <a:cubicBezTo>
                      <a:pt x="13962" y="8164"/>
                      <a:pt x="14066" y="8151"/>
                      <a:pt x="14167" y="8124"/>
                    </a:cubicBezTo>
                    <a:cubicBezTo>
                      <a:pt x="14294" y="8534"/>
                      <a:pt x="14351" y="8964"/>
                      <a:pt x="14351" y="9394"/>
                    </a:cubicBezTo>
                    <a:cubicBezTo>
                      <a:pt x="14351" y="10846"/>
                      <a:pt x="13646" y="12221"/>
                      <a:pt x="12461" y="13074"/>
                    </a:cubicBezTo>
                    <a:cubicBezTo>
                      <a:pt x="12283" y="13201"/>
                      <a:pt x="12415" y="13455"/>
                      <a:pt x="12588" y="13455"/>
                    </a:cubicBezTo>
                    <a:cubicBezTo>
                      <a:pt x="12627" y="13455"/>
                      <a:pt x="12668" y="13442"/>
                      <a:pt x="12708" y="13413"/>
                    </a:cubicBezTo>
                    <a:cubicBezTo>
                      <a:pt x="13998" y="12489"/>
                      <a:pt x="14774" y="10988"/>
                      <a:pt x="14774" y="9394"/>
                    </a:cubicBezTo>
                    <a:cubicBezTo>
                      <a:pt x="14774" y="8844"/>
                      <a:pt x="14681" y="8300"/>
                      <a:pt x="14498" y="7779"/>
                    </a:cubicBezTo>
                    <a:cubicBezTo>
                      <a:pt x="14458" y="7687"/>
                      <a:pt x="14394" y="7639"/>
                      <a:pt x="14310" y="7639"/>
                    </a:cubicBezTo>
                    <a:cubicBezTo>
                      <a:pt x="14279" y="7639"/>
                      <a:pt x="14245" y="7646"/>
                      <a:pt x="14209" y="7659"/>
                    </a:cubicBezTo>
                    <a:cubicBezTo>
                      <a:pt x="14098" y="7715"/>
                      <a:pt x="13978" y="7742"/>
                      <a:pt x="13859" y="7742"/>
                    </a:cubicBezTo>
                    <a:cubicBezTo>
                      <a:pt x="13606" y="7742"/>
                      <a:pt x="13355" y="7621"/>
                      <a:pt x="13200" y="7405"/>
                    </a:cubicBezTo>
                    <a:cubicBezTo>
                      <a:pt x="13162" y="7347"/>
                      <a:pt x="13100" y="7315"/>
                      <a:pt x="13034" y="7315"/>
                    </a:cubicBezTo>
                    <a:cubicBezTo>
                      <a:pt x="13005" y="7315"/>
                      <a:pt x="12975" y="7321"/>
                      <a:pt x="12947" y="7334"/>
                    </a:cubicBezTo>
                    <a:cubicBezTo>
                      <a:pt x="12848" y="7376"/>
                      <a:pt x="12743" y="7397"/>
                      <a:pt x="12639" y="7397"/>
                    </a:cubicBezTo>
                    <a:cubicBezTo>
                      <a:pt x="12432" y="7397"/>
                      <a:pt x="12228" y="7316"/>
                      <a:pt x="12073" y="7165"/>
                    </a:cubicBezTo>
                    <a:cubicBezTo>
                      <a:pt x="11840" y="6933"/>
                      <a:pt x="11777" y="6588"/>
                      <a:pt x="11904" y="6285"/>
                    </a:cubicBezTo>
                    <a:cubicBezTo>
                      <a:pt x="11946" y="6200"/>
                      <a:pt x="11911" y="6094"/>
                      <a:pt x="11833" y="6031"/>
                    </a:cubicBezTo>
                    <a:cubicBezTo>
                      <a:pt x="11517" y="5811"/>
                      <a:pt x="11403" y="5368"/>
                      <a:pt x="11579" y="5022"/>
                    </a:cubicBezTo>
                    <a:cubicBezTo>
                      <a:pt x="11628" y="4889"/>
                      <a:pt x="11593" y="4789"/>
                      <a:pt x="11466" y="4726"/>
                    </a:cubicBezTo>
                    <a:cubicBezTo>
                      <a:pt x="11085" y="4593"/>
                      <a:pt x="10704" y="4508"/>
                      <a:pt x="10310" y="4472"/>
                    </a:cubicBezTo>
                    <a:cubicBezTo>
                      <a:pt x="10099" y="2299"/>
                      <a:pt x="8484" y="516"/>
                      <a:pt x="6326" y="93"/>
                    </a:cubicBezTo>
                    <a:cubicBezTo>
                      <a:pt x="6008" y="31"/>
                      <a:pt x="5689" y="0"/>
                      <a:pt x="5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a:off x="5822513" y="2351450"/>
                <a:ext cx="47600" cy="47600"/>
              </a:xfrm>
              <a:custGeom>
                <a:avLst/>
                <a:gdLst/>
                <a:ahLst/>
                <a:cxnLst/>
                <a:rect l="l" t="t" r="r" b="b"/>
                <a:pathLst>
                  <a:path w="1904" h="1904" extrusionOk="0">
                    <a:moveTo>
                      <a:pt x="953" y="423"/>
                    </a:moveTo>
                    <a:cubicBezTo>
                      <a:pt x="1242" y="423"/>
                      <a:pt x="1481" y="663"/>
                      <a:pt x="1481" y="953"/>
                    </a:cubicBezTo>
                    <a:cubicBezTo>
                      <a:pt x="1481" y="1249"/>
                      <a:pt x="1242" y="1488"/>
                      <a:pt x="953" y="1488"/>
                    </a:cubicBezTo>
                    <a:cubicBezTo>
                      <a:pt x="657" y="1488"/>
                      <a:pt x="416" y="1249"/>
                      <a:pt x="416" y="953"/>
                    </a:cubicBezTo>
                    <a:cubicBezTo>
                      <a:pt x="416" y="663"/>
                      <a:pt x="657" y="423"/>
                      <a:pt x="953" y="423"/>
                    </a:cubicBezTo>
                    <a:close/>
                    <a:moveTo>
                      <a:pt x="953" y="0"/>
                    </a:moveTo>
                    <a:cubicBezTo>
                      <a:pt x="423" y="0"/>
                      <a:pt x="0" y="430"/>
                      <a:pt x="0" y="953"/>
                    </a:cubicBezTo>
                    <a:cubicBezTo>
                      <a:pt x="0" y="1481"/>
                      <a:pt x="423" y="1904"/>
                      <a:pt x="953" y="1904"/>
                    </a:cubicBezTo>
                    <a:cubicBezTo>
                      <a:pt x="1474" y="1904"/>
                      <a:pt x="1904" y="1481"/>
                      <a:pt x="1904" y="953"/>
                    </a:cubicBezTo>
                    <a:cubicBezTo>
                      <a:pt x="1904" y="430"/>
                      <a:pt x="1474"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5727313" y="2394975"/>
                <a:ext cx="35300" cy="35300"/>
              </a:xfrm>
              <a:custGeom>
                <a:avLst/>
                <a:gdLst/>
                <a:ahLst/>
                <a:cxnLst/>
                <a:rect l="l" t="t" r="r" b="b"/>
                <a:pathLst>
                  <a:path w="1412" h="1412" extrusionOk="0">
                    <a:moveTo>
                      <a:pt x="706" y="423"/>
                    </a:moveTo>
                    <a:cubicBezTo>
                      <a:pt x="862" y="423"/>
                      <a:pt x="989" y="550"/>
                      <a:pt x="989" y="706"/>
                    </a:cubicBezTo>
                    <a:cubicBezTo>
                      <a:pt x="989" y="869"/>
                      <a:pt x="862" y="995"/>
                      <a:pt x="706" y="995"/>
                    </a:cubicBezTo>
                    <a:cubicBezTo>
                      <a:pt x="544" y="995"/>
                      <a:pt x="417" y="869"/>
                      <a:pt x="417" y="706"/>
                    </a:cubicBezTo>
                    <a:cubicBezTo>
                      <a:pt x="417" y="550"/>
                      <a:pt x="544" y="423"/>
                      <a:pt x="706" y="423"/>
                    </a:cubicBezTo>
                    <a:close/>
                    <a:moveTo>
                      <a:pt x="706" y="0"/>
                    </a:moveTo>
                    <a:cubicBezTo>
                      <a:pt x="312" y="0"/>
                      <a:pt x="0" y="319"/>
                      <a:pt x="0" y="706"/>
                    </a:cubicBezTo>
                    <a:cubicBezTo>
                      <a:pt x="0" y="1094"/>
                      <a:pt x="312" y="1412"/>
                      <a:pt x="706" y="1412"/>
                    </a:cubicBezTo>
                    <a:cubicBezTo>
                      <a:pt x="1094" y="1412"/>
                      <a:pt x="1412" y="1094"/>
                      <a:pt x="1412" y="706"/>
                    </a:cubicBezTo>
                    <a:cubicBezTo>
                      <a:pt x="1412" y="319"/>
                      <a:pt x="109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a:off x="5761863" y="2277750"/>
                <a:ext cx="35275" cy="35475"/>
              </a:xfrm>
              <a:custGeom>
                <a:avLst/>
                <a:gdLst/>
                <a:ahLst/>
                <a:cxnLst/>
                <a:rect l="l" t="t" r="r" b="b"/>
                <a:pathLst>
                  <a:path w="1411" h="1419" extrusionOk="0">
                    <a:moveTo>
                      <a:pt x="707" y="423"/>
                    </a:moveTo>
                    <a:cubicBezTo>
                      <a:pt x="861" y="423"/>
                      <a:pt x="996" y="550"/>
                      <a:pt x="996" y="713"/>
                    </a:cubicBezTo>
                    <a:cubicBezTo>
                      <a:pt x="996" y="868"/>
                      <a:pt x="861" y="995"/>
                      <a:pt x="707" y="995"/>
                    </a:cubicBezTo>
                    <a:cubicBezTo>
                      <a:pt x="551" y="995"/>
                      <a:pt x="417" y="868"/>
                      <a:pt x="417" y="713"/>
                    </a:cubicBezTo>
                    <a:cubicBezTo>
                      <a:pt x="417" y="550"/>
                      <a:pt x="551" y="423"/>
                      <a:pt x="707" y="423"/>
                    </a:cubicBezTo>
                    <a:close/>
                    <a:moveTo>
                      <a:pt x="707" y="0"/>
                    </a:moveTo>
                    <a:cubicBezTo>
                      <a:pt x="319" y="0"/>
                      <a:pt x="1" y="318"/>
                      <a:pt x="1" y="713"/>
                    </a:cubicBezTo>
                    <a:cubicBezTo>
                      <a:pt x="1" y="1100"/>
                      <a:pt x="319" y="1418"/>
                      <a:pt x="707" y="1418"/>
                    </a:cubicBezTo>
                    <a:cubicBezTo>
                      <a:pt x="1094" y="1418"/>
                      <a:pt x="1411" y="1100"/>
                      <a:pt x="1411" y="713"/>
                    </a:cubicBezTo>
                    <a:cubicBezTo>
                      <a:pt x="1411" y="318"/>
                      <a:pt x="1094"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a:off x="5701238" y="2324275"/>
                <a:ext cx="47625" cy="47625"/>
              </a:xfrm>
              <a:custGeom>
                <a:avLst/>
                <a:gdLst/>
                <a:ahLst/>
                <a:cxnLst/>
                <a:rect l="l" t="t" r="r" b="b"/>
                <a:pathLst>
                  <a:path w="1905" h="1905" extrusionOk="0">
                    <a:moveTo>
                      <a:pt x="952" y="417"/>
                    </a:moveTo>
                    <a:cubicBezTo>
                      <a:pt x="1248" y="417"/>
                      <a:pt x="1488" y="657"/>
                      <a:pt x="1488" y="953"/>
                    </a:cubicBezTo>
                    <a:cubicBezTo>
                      <a:pt x="1488" y="1243"/>
                      <a:pt x="1248" y="1481"/>
                      <a:pt x="952" y="1481"/>
                    </a:cubicBezTo>
                    <a:cubicBezTo>
                      <a:pt x="656" y="1481"/>
                      <a:pt x="424" y="1243"/>
                      <a:pt x="424" y="953"/>
                    </a:cubicBezTo>
                    <a:cubicBezTo>
                      <a:pt x="424" y="657"/>
                      <a:pt x="656" y="417"/>
                      <a:pt x="952" y="417"/>
                    </a:cubicBezTo>
                    <a:close/>
                    <a:moveTo>
                      <a:pt x="952" y="1"/>
                    </a:moveTo>
                    <a:cubicBezTo>
                      <a:pt x="431" y="1"/>
                      <a:pt x="1" y="424"/>
                      <a:pt x="1" y="953"/>
                    </a:cubicBezTo>
                    <a:cubicBezTo>
                      <a:pt x="1" y="1475"/>
                      <a:pt x="431" y="1904"/>
                      <a:pt x="952" y="1904"/>
                    </a:cubicBezTo>
                    <a:cubicBezTo>
                      <a:pt x="1482" y="1904"/>
                      <a:pt x="1905" y="1475"/>
                      <a:pt x="1905" y="953"/>
                    </a:cubicBezTo>
                    <a:cubicBezTo>
                      <a:pt x="1905" y="424"/>
                      <a:pt x="1482" y="1"/>
                      <a:pt x="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US" sz="2400"/>
              <a:t>The National Population Health Survey highlighted need to focus on healthy diets and lifestyles</a:t>
            </a:r>
          </a:p>
        </p:txBody>
      </p:sp>
      <p:pic>
        <p:nvPicPr>
          <p:cNvPr id="3" name="Picture 2">
            <a:extLst>
              <a:ext uri="{FF2B5EF4-FFF2-40B4-BE49-F238E27FC236}">
                <a16:creationId xmlns:a16="http://schemas.microsoft.com/office/drawing/2014/main" id="{CB88AC1D-C81D-9A0E-B018-3CED7C835AAB}"/>
              </a:ext>
            </a:extLst>
          </p:cNvPr>
          <p:cNvPicPr>
            <a:picLocks noChangeAspect="1"/>
          </p:cNvPicPr>
          <p:nvPr/>
        </p:nvPicPr>
        <p:blipFill>
          <a:blip r:embed="rId3"/>
          <a:stretch>
            <a:fillRect/>
          </a:stretch>
        </p:blipFill>
        <p:spPr>
          <a:xfrm>
            <a:off x="3334001" y="1548918"/>
            <a:ext cx="1435174" cy="1225613"/>
          </a:xfrm>
          <a:prstGeom prst="rect">
            <a:avLst/>
          </a:prstGeom>
        </p:spPr>
      </p:pic>
      <p:pic>
        <p:nvPicPr>
          <p:cNvPr id="5" name="Picture 4">
            <a:extLst>
              <a:ext uri="{FF2B5EF4-FFF2-40B4-BE49-F238E27FC236}">
                <a16:creationId xmlns:a16="http://schemas.microsoft.com/office/drawing/2014/main" id="{BB50A37F-6619-BC0C-A04D-CEEFA643EEEE}"/>
              </a:ext>
            </a:extLst>
          </p:cNvPr>
          <p:cNvPicPr>
            <a:picLocks noChangeAspect="1"/>
          </p:cNvPicPr>
          <p:nvPr/>
        </p:nvPicPr>
        <p:blipFill>
          <a:blip r:embed="rId4"/>
          <a:stretch>
            <a:fillRect/>
          </a:stretch>
        </p:blipFill>
        <p:spPr>
          <a:xfrm>
            <a:off x="1000045" y="1529867"/>
            <a:ext cx="1168460" cy="1244664"/>
          </a:xfrm>
          <a:prstGeom prst="rect">
            <a:avLst/>
          </a:prstGeom>
        </p:spPr>
      </p:pic>
      <p:pic>
        <p:nvPicPr>
          <p:cNvPr id="7" name="Picture 6">
            <a:extLst>
              <a:ext uri="{FF2B5EF4-FFF2-40B4-BE49-F238E27FC236}">
                <a16:creationId xmlns:a16="http://schemas.microsoft.com/office/drawing/2014/main" id="{C7C2F85B-C3F4-9222-7BFC-506C70DE64F6}"/>
              </a:ext>
            </a:extLst>
          </p:cNvPr>
          <p:cNvPicPr>
            <a:picLocks noChangeAspect="1"/>
          </p:cNvPicPr>
          <p:nvPr/>
        </p:nvPicPr>
        <p:blipFill>
          <a:blip r:embed="rId5"/>
          <a:stretch>
            <a:fillRect/>
          </a:stretch>
        </p:blipFill>
        <p:spPr>
          <a:xfrm>
            <a:off x="6027018" y="1485022"/>
            <a:ext cx="1905098" cy="1333569"/>
          </a:xfrm>
          <a:prstGeom prst="rect">
            <a:avLst/>
          </a:prstGeom>
        </p:spPr>
      </p:pic>
      <p:pic>
        <p:nvPicPr>
          <p:cNvPr id="9" name="Picture 8">
            <a:extLst>
              <a:ext uri="{FF2B5EF4-FFF2-40B4-BE49-F238E27FC236}">
                <a16:creationId xmlns:a16="http://schemas.microsoft.com/office/drawing/2014/main" id="{0A7CD3B4-8D66-9EF4-FFC8-E8D05D2990E5}"/>
              </a:ext>
            </a:extLst>
          </p:cNvPr>
          <p:cNvPicPr>
            <a:picLocks noChangeAspect="1"/>
          </p:cNvPicPr>
          <p:nvPr/>
        </p:nvPicPr>
        <p:blipFill>
          <a:blip r:embed="rId6"/>
          <a:stretch>
            <a:fillRect/>
          </a:stretch>
        </p:blipFill>
        <p:spPr>
          <a:xfrm>
            <a:off x="1256368" y="3140616"/>
            <a:ext cx="1301817" cy="1238314"/>
          </a:xfrm>
          <a:prstGeom prst="rect">
            <a:avLst/>
          </a:prstGeom>
        </p:spPr>
      </p:pic>
      <p:pic>
        <p:nvPicPr>
          <p:cNvPr id="11" name="Picture 10">
            <a:extLst>
              <a:ext uri="{FF2B5EF4-FFF2-40B4-BE49-F238E27FC236}">
                <a16:creationId xmlns:a16="http://schemas.microsoft.com/office/drawing/2014/main" id="{FC51CEAD-4039-6081-9194-4F19D2E70B3B}"/>
              </a:ext>
            </a:extLst>
          </p:cNvPr>
          <p:cNvPicPr>
            <a:picLocks noChangeAspect="1"/>
          </p:cNvPicPr>
          <p:nvPr/>
        </p:nvPicPr>
        <p:blipFill>
          <a:blip r:embed="rId7"/>
          <a:stretch>
            <a:fillRect/>
          </a:stretch>
        </p:blipFill>
        <p:spPr>
          <a:xfrm>
            <a:off x="3292427" y="3178718"/>
            <a:ext cx="1873346" cy="1200212"/>
          </a:xfrm>
          <a:prstGeom prst="rect">
            <a:avLst/>
          </a:prstGeom>
        </p:spPr>
      </p:pic>
      <p:pic>
        <p:nvPicPr>
          <p:cNvPr id="13" name="Picture 12">
            <a:extLst>
              <a:ext uri="{FF2B5EF4-FFF2-40B4-BE49-F238E27FC236}">
                <a16:creationId xmlns:a16="http://schemas.microsoft.com/office/drawing/2014/main" id="{B5744D02-96D5-09BF-30F6-CCC7AF013804}"/>
              </a:ext>
            </a:extLst>
          </p:cNvPr>
          <p:cNvPicPr>
            <a:picLocks noChangeAspect="1"/>
          </p:cNvPicPr>
          <p:nvPr/>
        </p:nvPicPr>
        <p:blipFill>
          <a:blip r:embed="rId8"/>
          <a:stretch>
            <a:fillRect/>
          </a:stretch>
        </p:blipFill>
        <p:spPr>
          <a:xfrm>
            <a:off x="6167254" y="3178718"/>
            <a:ext cx="1473276" cy="1225613"/>
          </a:xfrm>
          <a:prstGeom prst="rect">
            <a:avLst/>
          </a:prstGeom>
        </p:spPr>
      </p:pic>
      <p:sp>
        <p:nvSpPr>
          <p:cNvPr id="2" name="Rectangle 1">
            <a:extLst>
              <a:ext uri="{FF2B5EF4-FFF2-40B4-BE49-F238E27FC236}">
                <a16:creationId xmlns:a16="http://schemas.microsoft.com/office/drawing/2014/main" id="{3B3CDCC9-6230-4A3B-A88E-D3C5CFAC8F86}"/>
              </a:ext>
            </a:extLst>
          </p:cNvPr>
          <p:cNvSpPr/>
          <p:nvPr/>
        </p:nvSpPr>
        <p:spPr>
          <a:xfrm>
            <a:off x="3334002" y="1548918"/>
            <a:ext cx="1435174" cy="1225613"/>
          </a:xfrm>
          <a:prstGeom prst="rect">
            <a:avLst/>
          </a:prstGeom>
          <a:noFill/>
          <a:ln w="76200">
            <a:solidFill>
              <a:srgbClr val="B85C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Graphic 5" descr="Star with solid fill">
            <a:extLst>
              <a:ext uri="{FF2B5EF4-FFF2-40B4-BE49-F238E27FC236}">
                <a16:creationId xmlns:a16="http://schemas.microsoft.com/office/drawing/2014/main" id="{B0EDB927-E2AD-301C-9BA5-AA6516B154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08048">
            <a:off x="4326764" y="1081839"/>
            <a:ext cx="940030" cy="806367"/>
          </a:xfrm>
          <a:prstGeom prst="rect">
            <a:avLst/>
          </a:prstGeom>
        </p:spPr>
      </p:pic>
    </p:spTree>
    <p:extLst>
      <p:ext uri="{BB962C8B-B14F-4D97-AF65-F5344CB8AC3E}">
        <p14:creationId xmlns:p14="http://schemas.microsoft.com/office/powerpoint/2010/main" val="3269318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4" name="Google Shape;900;p56">
            <a:extLst>
              <a:ext uri="{FF2B5EF4-FFF2-40B4-BE49-F238E27FC236}">
                <a16:creationId xmlns:a16="http://schemas.microsoft.com/office/drawing/2014/main" id="{D68C42E5-15E6-3F4B-9674-0A1CD37CA957}"/>
              </a:ext>
            </a:extLst>
          </p:cNvPr>
          <p:cNvSpPr txBox="1">
            <a:spLocks/>
          </p:cNvSpPr>
          <p:nvPr/>
        </p:nvSpPr>
        <p:spPr>
          <a:xfrm>
            <a:off x="2408021" y="308663"/>
            <a:ext cx="2491616" cy="274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200"/>
              <a:t>Beverages</a:t>
            </a:r>
          </a:p>
        </p:txBody>
      </p:sp>
      <p:sp>
        <p:nvSpPr>
          <p:cNvPr id="8" name="Google Shape;901;p56">
            <a:extLst>
              <a:ext uri="{FF2B5EF4-FFF2-40B4-BE49-F238E27FC236}">
                <a16:creationId xmlns:a16="http://schemas.microsoft.com/office/drawing/2014/main" id="{0991A2A3-7650-17EE-DDEC-B7794C48BDE2}"/>
              </a:ext>
            </a:extLst>
          </p:cNvPr>
          <p:cNvSpPr txBox="1">
            <a:spLocks/>
          </p:cNvSpPr>
          <p:nvPr/>
        </p:nvSpPr>
        <p:spPr>
          <a:xfrm>
            <a:off x="2571912" y="1810180"/>
            <a:ext cx="2072700" cy="25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200"/>
              <a:t>Food Dishes</a:t>
            </a:r>
          </a:p>
        </p:txBody>
      </p:sp>
      <p:sp>
        <p:nvSpPr>
          <p:cNvPr id="10" name="Google Shape;903;p56">
            <a:extLst>
              <a:ext uri="{FF2B5EF4-FFF2-40B4-BE49-F238E27FC236}">
                <a16:creationId xmlns:a16="http://schemas.microsoft.com/office/drawing/2014/main" id="{FED12795-A421-A99B-28E3-F142A08CF250}"/>
              </a:ext>
            </a:extLst>
          </p:cNvPr>
          <p:cNvSpPr txBox="1">
            <a:spLocks/>
          </p:cNvSpPr>
          <p:nvPr/>
        </p:nvSpPr>
        <p:spPr>
          <a:xfrm>
            <a:off x="2586490" y="3319923"/>
            <a:ext cx="2072700" cy="25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200"/>
              <a:t>Snack</a:t>
            </a:r>
          </a:p>
        </p:txBody>
      </p:sp>
      <p:pic>
        <p:nvPicPr>
          <p:cNvPr id="12" name="Picture 11">
            <a:extLst>
              <a:ext uri="{FF2B5EF4-FFF2-40B4-BE49-F238E27FC236}">
                <a16:creationId xmlns:a16="http://schemas.microsoft.com/office/drawing/2014/main" id="{C8D390B7-F86C-A28C-AF71-9E46CE6972E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77115" y="625200"/>
            <a:ext cx="2025357" cy="1092572"/>
          </a:xfrm>
          <a:prstGeom prst="rect">
            <a:avLst/>
          </a:prstGeom>
        </p:spPr>
      </p:pic>
      <p:sp>
        <p:nvSpPr>
          <p:cNvPr id="14" name="Google Shape;904;p56">
            <a:extLst>
              <a:ext uri="{FF2B5EF4-FFF2-40B4-BE49-F238E27FC236}">
                <a16:creationId xmlns:a16="http://schemas.microsoft.com/office/drawing/2014/main" id="{1B460CB2-0751-330E-B338-29F736E08727}"/>
              </a:ext>
            </a:extLst>
          </p:cNvPr>
          <p:cNvSpPr txBox="1">
            <a:spLocks/>
          </p:cNvSpPr>
          <p:nvPr/>
        </p:nvSpPr>
        <p:spPr>
          <a:xfrm>
            <a:off x="7161197" y="514125"/>
            <a:ext cx="1980735" cy="153566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1200"/>
              <a:t>- Focuses on </a:t>
            </a:r>
            <a:r>
              <a:rPr lang="en-SG" sz="1200" b="1" u="sng"/>
              <a:t>Sugar</a:t>
            </a:r>
            <a:r>
              <a:rPr lang="en-SG" sz="1200"/>
              <a:t> and</a:t>
            </a:r>
            <a:r>
              <a:rPr lang="en-SG" sz="1200" b="1" u="sng"/>
              <a:t> Saturated Fat</a:t>
            </a:r>
          </a:p>
          <a:p>
            <a:r>
              <a:rPr lang="en-SG" sz="1200"/>
              <a:t>- Nutri-Grade shifted consumption patterns and sugar intake has reduced</a:t>
            </a:r>
          </a:p>
        </p:txBody>
      </p:sp>
      <p:sp>
        <p:nvSpPr>
          <p:cNvPr id="16" name="Right Arrow 15">
            <a:extLst>
              <a:ext uri="{FF2B5EF4-FFF2-40B4-BE49-F238E27FC236}">
                <a16:creationId xmlns:a16="http://schemas.microsoft.com/office/drawing/2014/main" id="{1DDE0FE6-CCE8-BD8B-EB4C-144AF2989056}"/>
              </a:ext>
            </a:extLst>
          </p:cNvPr>
          <p:cNvSpPr/>
          <p:nvPr/>
        </p:nvSpPr>
        <p:spPr>
          <a:xfrm>
            <a:off x="6788036" y="1037322"/>
            <a:ext cx="350743" cy="27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FF834EF-D766-1287-D26C-407216455294}"/>
              </a:ext>
            </a:extLst>
          </p:cNvPr>
          <p:cNvSpPr txBox="1"/>
          <p:nvPr/>
        </p:nvSpPr>
        <p:spPr>
          <a:xfrm>
            <a:off x="4791308" y="2280498"/>
            <a:ext cx="1865893" cy="830997"/>
          </a:xfrm>
          <a:prstGeom prst="rect">
            <a:avLst/>
          </a:prstGeom>
          <a:noFill/>
        </p:spPr>
        <p:txBody>
          <a:bodyPr wrap="square" lIns="91440" tIns="45720" rIns="91440" bIns="45720" anchor="t">
            <a:spAutoFit/>
          </a:bodyPr>
          <a:lstStyle/>
          <a:p>
            <a:r>
              <a:rPr lang="en-SG" sz="1200" b="0" i="0">
                <a:solidFill>
                  <a:srgbClr val="000000"/>
                </a:solidFill>
                <a:effectLst/>
              </a:rPr>
              <a:t>Singapore is studying possible regulatory measures to reduce sodium content in food</a:t>
            </a:r>
            <a:endParaRPr lang="en-US" sz="1200"/>
          </a:p>
        </p:txBody>
      </p:sp>
      <p:sp>
        <p:nvSpPr>
          <p:cNvPr id="20" name="Oval 19">
            <a:extLst>
              <a:ext uri="{FF2B5EF4-FFF2-40B4-BE49-F238E27FC236}">
                <a16:creationId xmlns:a16="http://schemas.microsoft.com/office/drawing/2014/main" id="{5DF8AB22-FD56-D782-1292-61A54E823AF1}"/>
              </a:ext>
            </a:extLst>
          </p:cNvPr>
          <p:cNvSpPr/>
          <p:nvPr/>
        </p:nvSpPr>
        <p:spPr>
          <a:xfrm>
            <a:off x="3086283" y="545376"/>
            <a:ext cx="1135092" cy="1142294"/>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D63618-DECE-5E99-119B-D629ACAD9CF1}"/>
              </a:ext>
            </a:extLst>
          </p:cNvPr>
          <p:cNvSpPr/>
          <p:nvPr/>
        </p:nvSpPr>
        <p:spPr>
          <a:xfrm>
            <a:off x="3086284" y="3575823"/>
            <a:ext cx="1135092" cy="1101863"/>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7F36C5B-9B53-08F3-DDE5-5140EB38D25F}"/>
              </a:ext>
            </a:extLst>
          </p:cNvPr>
          <p:cNvSpPr/>
          <p:nvPr/>
        </p:nvSpPr>
        <p:spPr>
          <a:xfrm>
            <a:off x="3055294" y="2051428"/>
            <a:ext cx="1135092" cy="1134703"/>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904;p56">
            <a:extLst>
              <a:ext uri="{FF2B5EF4-FFF2-40B4-BE49-F238E27FC236}">
                <a16:creationId xmlns:a16="http://schemas.microsoft.com/office/drawing/2014/main" id="{C99D8343-0371-D54D-AD8D-70496B94BCAD}"/>
              </a:ext>
            </a:extLst>
          </p:cNvPr>
          <p:cNvSpPr txBox="1">
            <a:spLocks/>
          </p:cNvSpPr>
          <p:nvPr/>
        </p:nvSpPr>
        <p:spPr>
          <a:xfrm>
            <a:off x="7243681" y="1767389"/>
            <a:ext cx="2072700" cy="15422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1pPr>
            <a:lvl2pPr marL="914400" marR="0" lvl="1"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2pPr>
            <a:lvl3pPr marL="1371600" marR="0" lvl="2"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3pPr>
            <a:lvl4pPr marL="1828800" marR="0" lvl="3"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4pPr>
            <a:lvl5pPr marL="2286000" marR="0" lvl="4"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5pPr>
            <a:lvl6pPr marL="2743200" marR="0" lvl="5"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6pPr>
            <a:lvl7pPr marL="3200400" marR="0" lvl="6"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7pPr>
            <a:lvl8pPr marL="3657600" marR="0" lvl="7"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8pPr>
            <a:lvl9pPr marL="4114800" marR="0" lvl="8"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9pPr>
          </a:lstStyle>
          <a:p>
            <a:pPr marL="0" indent="0" algn="l"/>
            <a:r>
              <a:rPr lang="en-SG" sz="1200">
                <a:latin typeface="Arial" panose="020B0604020202020204" pitchFamily="34" charset="0"/>
                <a:cs typeface="Arial" panose="020B0604020202020204" pitchFamily="34" charset="0"/>
              </a:rPr>
              <a:t>- Focuses on </a:t>
            </a:r>
            <a:r>
              <a:rPr lang="en-SG" sz="1200" b="1" u="sng">
                <a:latin typeface="Arial" panose="020B0604020202020204" pitchFamily="34" charset="0"/>
                <a:cs typeface="Arial" panose="020B0604020202020204" pitchFamily="34" charset="0"/>
              </a:rPr>
              <a:t>Sodium</a:t>
            </a:r>
          </a:p>
        </p:txBody>
      </p:sp>
      <p:pic>
        <p:nvPicPr>
          <p:cNvPr id="26" name="Graphic 25" descr="Question Mark with solid fill">
            <a:extLst>
              <a:ext uri="{FF2B5EF4-FFF2-40B4-BE49-F238E27FC236}">
                <a16:creationId xmlns:a16="http://schemas.microsoft.com/office/drawing/2014/main" id="{6EBBE6F9-D47D-EEE8-D0BE-C91293F5CA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5549" y="3374694"/>
            <a:ext cx="1346548" cy="1346548"/>
          </a:xfrm>
          <a:prstGeom prst="rect">
            <a:avLst/>
          </a:prstGeom>
        </p:spPr>
      </p:pic>
      <p:sp>
        <p:nvSpPr>
          <p:cNvPr id="28" name="Google Shape;904;p56">
            <a:extLst>
              <a:ext uri="{FF2B5EF4-FFF2-40B4-BE49-F238E27FC236}">
                <a16:creationId xmlns:a16="http://schemas.microsoft.com/office/drawing/2014/main" id="{FF4D12A1-4256-33BB-0D75-5132C5718547}"/>
              </a:ext>
            </a:extLst>
          </p:cNvPr>
          <p:cNvSpPr txBox="1">
            <a:spLocks/>
          </p:cNvSpPr>
          <p:nvPr/>
        </p:nvSpPr>
        <p:spPr>
          <a:xfrm>
            <a:off x="7240024" y="3312604"/>
            <a:ext cx="2072700" cy="15422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1pPr>
            <a:lvl2pPr marL="914400" marR="0" lvl="1"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2pPr>
            <a:lvl3pPr marL="1371600" marR="0" lvl="2"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3pPr>
            <a:lvl4pPr marL="1828800" marR="0" lvl="3"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4pPr>
            <a:lvl5pPr marL="2286000" marR="0" lvl="4"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5pPr>
            <a:lvl6pPr marL="2743200" marR="0" lvl="5"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6pPr>
            <a:lvl7pPr marL="3200400" marR="0" lvl="6"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7pPr>
            <a:lvl8pPr marL="3657600" marR="0" lvl="7"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8pPr>
            <a:lvl9pPr marL="4114800" marR="0" lvl="8"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9pPr>
          </a:lstStyle>
          <a:p>
            <a:pPr marL="0" indent="0" algn="l"/>
            <a:r>
              <a:rPr lang="en-SG" sz="1200">
                <a:latin typeface="Arial" panose="020B0604020202020204" pitchFamily="34" charset="0"/>
                <a:cs typeface="Arial" panose="020B0604020202020204" pitchFamily="34" charset="0"/>
              </a:rPr>
              <a:t>- Focuses on </a:t>
            </a:r>
            <a:r>
              <a:rPr lang="en-SG" sz="1200" b="1" u="sng">
                <a:latin typeface="Arial" panose="020B0604020202020204" pitchFamily="34" charset="0"/>
                <a:cs typeface="Arial" panose="020B0604020202020204" pitchFamily="34" charset="0"/>
              </a:rPr>
              <a:t>Sugar</a:t>
            </a:r>
            <a:r>
              <a:rPr lang="en-SG" sz="1200">
                <a:latin typeface="Arial" panose="020B0604020202020204" pitchFamily="34" charset="0"/>
                <a:cs typeface="Arial" panose="020B0604020202020204" pitchFamily="34" charset="0"/>
              </a:rPr>
              <a:t>, </a:t>
            </a:r>
            <a:r>
              <a:rPr lang="en-SG" sz="1200" b="1" u="sng">
                <a:latin typeface="Arial" panose="020B0604020202020204" pitchFamily="34" charset="0"/>
                <a:cs typeface="Arial" panose="020B0604020202020204" pitchFamily="34" charset="0"/>
              </a:rPr>
              <a:t>Sodium</a:t>
            </a:r>
            <a:r>
              <a:rPr lang="en-SG" sz="1200">
                <a:latin typeface="Arial" panose="020B0604020202020204" pitchFamily="34" charset="0"/>
                <a:cs typeface="Arial" panose="020B0604020202020204" pitchFamily="34" charset="0"/>
              </a:rPr>
              <a:t> and </a:t>
            </a:r>
            <a:r>
              <a:rPr lang="en-SG" sz="1200" b="1" u="sng">
                <a:latin typeface="Arial" panose="020B0604020202020204" pitchFamily="34" charset="0"/>
                <a:cs typeface="Arial" panose="020B0604020202020204" pitchFamily="34" charset="0"/>
              </a:rPr>
              <a:t>Fat</a:t>
            </a:r>
          </a:p>
        </p:txBody>
      </p:sp>
      <p:sp>
        <p:nvSpPr>
          <p:cNvPr id="5" name="Right Arrow 15">
            <a:extLst>
              <a:ext uri="{FF2B5EF4-FFF2-40B4-BE49-F238E27FC236}">
                <a16:creationId xmlns:a16="http://schemas.microsoft.com/office/drawing/2014/main" id="{904EAF7F-D71F-7374-FD5D-ED4FD6BA7D91}"/>
              </a:ext>
            </a:extLst>
          </p:cNvPr>
          <p:cNvSpPr/>
          <p:nvPr/>
        </p:nvSpPr>
        <p:spPr>
          <a:xfrm>
            <a:off x="6788036" y="2403667"/>
            <a:ext cx="350743" cy="27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15">
            <a:extLst>
              <a:ext uri="{FF2B5EF4-FFF2-40B4-BE49-F238E27FC236}">
                <a16:creationId xmlns:a16="http://schemas.microsoft.com/office/drawing/2014/main" id="{93648AEB-EB27-4D7C-E8DC-EDE88F5A70AC}"/>
              </a:ext>
            </a:extLst>
          </p:cNvPr>
          <p:cNvSpPr/>
          <p:nvPr/>
        </p:nvSpPr>
        <p:spPr>
          <a:xfrm>
            <a:off x="6807742" y="3986787"/>
            <a:ext cx="350743" cy="27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15">
            <a:extLst>
              <a:ext uri="{FF2B5EF4-FFF2-40B4-BE49-F238E27FC236}">
                <a16:creationId xmlns:a16="http://schemas.microsoft.com/office/drawing/2014/main" id="{03E369A9-D608-4203-17A2-267CCE3F6EE0}"/>
              </a:ext>
            </a:extLst>
          </p:cNvPr>
          <p:cNvSpPr/>
          <p:nvPr/>
        </p:nvSpPr>
        <p:spPr>
          <a:xfrm>
            <a:off x="4442914" y="3907959"/>
            <a:ext cx="350743" cy="27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15">
            <a:extLst>
              <a:ext uri="{FF2B5EF4-FFF2-40B4-BE49-F238E27FC236}">
                <a16:creationId xmlns:a16="http://schemas.microsoft.com/office/drawing/2014/main" id="{37378421-F67C-5E86-D139-3FA28A360543}"/>
              </a:ext>
            </a:extLst>
          </p:cNvPr>
          <p:cNvSpPr/>
          <p:nvPr/>
        </p:nvSpPr>
        <p:spPr>
          <a:xfrm>
            <a:off x="4442914" y="2495631"/>
            <a:ext cx="350743" cy="27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5">
            <a:extLst>
              <a:ext uri="{FF2B5EF4-FFF2-40B4-BE49-F238E27FC236}">
                <a16:creationId xmlns:a16="http://schemas.microsoft.com/office/drawing/2014/main" id="{18D536C7-E4F0-96B0-49F1-3455D47101D2}"/>
              </a:ext>
            </a:extLst>
          </p:cNvPr>
          <p:cNvSpPr/>
          <p:nvPr/>
        </p:nvSpPr>
        <p:spPr>
          <a:xfrm>
            <a:off x="4442915" y="1063597"/>
            <a:ext cx="350743" cy="274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2263A-1C70-D88D-B4CF-F7A6A11E6D9C}"/>
              </a:ext>
            </a:extLst>
          </p:cNvPr>
          <p:cNvSpPr/>
          <p:nvPr/>
        </p:nvSpPr>
        <p:spPr>
          <a:xfrm>
            <a:off x="0" y="-1"/>
            <a:ext cx="2864067" cy="4907017"/>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98B098-C814-0C1F-0B6E-136FB15CCAD8}"/>
              </a:ext>
            </a:extLst>
          </p:cNvPr>
          <p:cNvSpPr txBox="1"/>
          <p:nvPr/>
        </p:nvSpPr>
        <p:spPr>
          <a:xfrm>
            <a:off x="118239" y="742292"/>
            <a:ext cx="2627586"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solidFill>
                  <a:srgbClr val="241D1D"/>
                </a:solidFill>
                <a:latin typeface="Arial"/>
              </a:rPr>
              <a:t>Singaporeans’ diet is showing </a:t>
            </a:r>
            <a:r>
              <a:rPr lang="en-US" sz="1800">
                <a:solidFill>
                  <a:srgbClr val="241D1D"/>
                </a:solidFill>
              </a:rPr>
              <a:t>an</a:t>
            </a:r>
            <a:r>
              <a:rPr lang="en-US" sz="1800">
                <a:solidFill>
                  <a:srgbClr val="241D1D"/>
                </a:solidFill>
                <a:latin typeface="Arial"/>
              </a:rPr>
              <a:t> </a:t>
            </a:r>
            <a:r>
              <a:rPr lang="en-US" sz="1800" b="1" u="sng">
                <a:solidFill>
                  <a:srgbClr val="241D1D"/>
                </a:solidFill>
                <a:latin typeface="Arial"/>
              </a:rPr>
              <a:t>increasing </a:t>
            </a:r>
            <a:endParaRPr lang="en-US"/>
          </a:p>
          <a:p>
            <a:pPr algn="ctr"/>
            <a:r>
              <a:rPr lang="en-US" sz="1800" b="1" u="sng">
                <a:solidFill>
                  <a:srgbClr val="241D1D"/>
                </a:solidFill>
                <a:latin typeface="Arial"/>
              </a:rPr>
              <a:t>consumption of fats, sodium, and sugar</a:t>
            </a:r>
            <a:r>
              <a:rPr lang="en-US" sz="1800">
                <a:solidFill>
                  <a:srgbClr val="241D1D"/>
                </a:solidFill>
                <a:latin typeface="Arial"/>
              </a:rPr>
              <a:t>. While there are</a:t>
            </a:r>
            <a:r>
              <a:rPr lang="en-US" sz="1800">
                <a:solidFill>
                  <a:srgbClr val="241D1D"/>
                </a:solidFill>
              </a:rPr>
              <a:t> ongoing efforts</a:t>
            </a:r>
            <a:r>
              <a:rPr lang="en-US" sz="1800">
                <a:solidFill>
                  <a:srgbClr val="241D1D"/>
                </a:solidFill>
                <a:latin typeface="Arial"/>
              </a:rPr>
              <a:t> to</a:t>
            </a:r>
            <a:r>
              <a:rPr lang="en-US" sz="1800">
                <a:solidFill>
                  <a:srgbClr val="241D1D"/>
                </a:solidFill>
              </a:rPr>
              <a:t> promote healthy consumption of beverages and food dishes</a:t>
            </a:r>
            <a:r>
              <a:rPr lang="en-US" sz="1800">
                <a:solidFill>
                  <a:srgbClr val="241D1D"/>
                </a:solidFill>
                <a:latin typeface="Arial"/>
              </a:rPr>
              <a:t>, there is a </a:t>
            </a:r>
            <a:r>
              <a:rPr lang="en-US" sz="1800" b="1" u="sng">
                <a:solidFill>
                  <a:srgbClr val="241D1D"/>
                </a:solidFill>
                <a:latin typeface="Arial"/>
              </a:rPr>
              <a:t>gap in covering </a:t>
            </a:r>
            <a:r>
              <a:rPr lang="en-US" sz="1800" b="1" u="sng">
                <a:solidFill>
                  <a:srgbClr val="241D1D"/>
                </a:solidFill>
              </a:rPr>
              <a:t>the nutritional values in snacks</a:t>
            </a:r>
            <a:r>
              <a:rPr lang="en-US" sz="1800">
                <a:solidFill>
                  <a:srgbClr val="241D1D"/>
                </a:solidFill>
              </a:rPr>
              <a:t>.</a:t>
            </a:r>
            <a:endParaRPr lang="en-US"/>
          </a:p>
          <a:p>
            <a:pPr algn="ctr"/>
            <a:endParaRPr lang="en-US" sz="2000">
              <a:solidFill>
                <a:srgbClr val="241D1D"/>
              </a:solidFill>
            </a:endParaRPr>
          </a:p>
          <a:p>
            <a:pPr algn="ctr"/>
            <a:endParaRPr lang="en-US" sz="2000">
              <a:solidFill>
                <a:srgbClr val="241D1D"/>
              </a:solidFill>
            </a:endParaRPr>
          </a:p>
        </p:txBody>
      </p:sp>
    </p:spTree>
    <p:extLst>
      <p:ext uri="{BB962C8B-B14F-4D97-AF65-F5344CB8AC3E}">
        <p14:creationId xmlns:p14="http://schemas.microsoft.com/office/powerpoint/2010/main" val="2033065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5"/>
          <p:cNvSpPr txBox="1">
            <a:spLocks noGrp="1"/>
          </p:cNvSpPr>
          <p:nvPr>
            <p:ph type="subTitle" idx="2"/>
          </p:nvPr>
        </p:nvSpPr>
        <p:spPr>
          <a:xfrm>
            <a:off x="1836429" y="2884757"/>
            <a:ext cx="2278200" cy="8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latin typeface="Arial" panose="020B0604020202020204" pitchFamily="34" charset="0"/>
                <a:cs typeface="Arial" panose="020B0604020202020204" pitchFamily="34" charset="0"/>
              </a:rPr>
              <a:t>Survey respondents purchased biscuits over other snacks</a:t>
            </a:r>
          </a:p>
        </p:txBody>
      </p:sp>
      <p:sp>
        <p:nvSpPr>
          <p:cNvPr id="462" name="Google Shape;462;p45"/>
          <p:cNvSpPr txBox="1">
            <a:spLocks noGrp="1"/>
          </p:cNvSpPr>
          <p:nvPr>
            <p:ph type="subTitle" idx="1"/>
          </p:nvPr>
        </p:nvSpPr>
        <p:spPr>
          <a:xfrm>
            <a:off x="1449360" y="1490014"/>
            <a:ext cx="3052338" cy="42656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3200"/>
              <a:t>Leading choice of snacks</a:t>
            </a:r>
          </a:p>
        </p:txBody>
      </p:sp>
      <p:sp>
        <p:nvSpPr>
          <p:cNvPr id="463" name="Google Shape;463;p45"/>
          <p:cNvSpPr txBox="1">
            <a:spLocks noGrp="1"/>
          </p:cNvSpPr>
          <p:nvPr>
            <p:ph type="subTitle" idx="3"/>
          </p:nvPr>
        </p:nvSpPr>
        <p:spPr>
          <a:xfrm>
            <a:off x="4882526" y="1553089"/>
            <a:ext cx="2681315" cy="2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3200"/>
              <a:t>Market Size</a:t>
            </a:r>
          </a:p>
        </p:txBody>
      </p:sp>
      <p:sp>
        <p:nvSpPr>
          <p:cNvPr id="464" name="Google Shape;464;p45"/>
          <p:cNvSpPr txBox="1">
            <a:spLocks noGrp="1"/>
          </p:cNvSpPr>
          <p:nvPr>
            <p:ph type="subTitle" idx="4"/>
          </p:nvPr>
        </p:nvSpPr>
        <p:spPr>
          <a:xfrm>
            <a:off x="5257002" y="2801813"/>
            <a:ext cx="1932362" cy="8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dk1"/>
                </a:solidFill>
                <a:latin typeface="Arial" panose="020B0604020202020204" pitchFamily="34" charset="0"/>
                <a:cs typeface="Arial" panose="020B0604020202020204" pitchFamily="34" charset="0"/>
                <a:sym typeface="Be Vietnam"/>
              </a:rPr>
              <a:t>Expected CAGR in the next 5 years</a:t>
            </a:r>
          </a:p>
        </p:txBody>
      </p:sp>
      <p:pic>
        <p:nvPicPr>
          <p:cNvPr id="467" name="Google Shape;467;p45"/>
          <p:cNvPicPr preferRelativeResize="0"/>
          <p:nvPr/>
        </p:nvPicPr>
        <p:blipFill rotWithShape="1">
          <a:blip r:embed="rId3">
            <a:alphaModFix/>
          </a:blip>
          <a:srcRect l="32275" t="2978" r="37814" b="7592"/>
          <a:stretch/>
        </p:blipFill>
        <p:spPr>
          <a:xfrm flipH="1">
            <a:off x="7823561" y="0"/>
            <a:ext cx="3058152" cy="5143500"/>
          </a:xfrm>
          <a:prstGeom prst="rect">
            <a:avLst/>
          </a:prstGeom>
          <a:noFill/>
          <a:ln>
            <a:noFill/>
          </a:ln>
        </p:spPr>
      </p:pic>
      <p:pic>
        <p:nvPicPr>
          <p:cNvPr id="468" name="Google Shape;468;p45"/>
          <p:cNvPicPr preferRelativeResize="0"/>
          <p:nvPr/>
        </p:nvPicPr>
        <p:blipFill rotWithShape="1">
          <a:blip r:embed="rId4">
            <a:alphaModFix/>
          </a:blip>
          <a:srcRect l="33484" t="7927" r="35722"/>
          <a:stretch/>
        </p:blipFill>
        <p:spPr>
          <a:xfrm flipH="1">
            <a:off x="-1737714" y="0"/>
            <a:ext cx="3058152" cy="5143500"/>
          </a:xfrm>
          <a:prstGeom prst="rect">
            <a:avLst/>
          </a:prstGeom>
          <a:noFill/>
          <a:ln>
            <a:noFill/>
          </a:ln>
        </p:spPr>
      </p:pic>
      <p:sp>
        <p:nvSpPr>
          <p:cNvPr id="469" name="Google Shape;469;p45"/>
          <p:cNvSpPr/>
          <p:nvPr/>
        </p:nvSpPr>
        <p:spPr>
          <a:xfrm>
            <a:off x="1320450" y="0"/>
            <a:ext cx="384000" cy="38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5"/>
          <p:cNvSpPr/>
          <p:nvPr/>
        </p:nvSpPr>
        <p:spPr>
          <a:xfrm>
            <a:off x="7439550" y="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5"/>
          <p:cNvSpPr/>
          <p:nvPr/>
        </p:nvSpPr>
        <p:spPr>
          <a:xfrm>
            <a:off x="1320450" y="4755900"/>
            <a:ext cx="384000" cy="38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a:off x="7439550" y="4755900"/>
            <a:ext cx="384000" cy="38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97;p56">
            <a:extLst>
              <a:ext uri="{FF2B5EF4-FFF2-40B4-BE49-F238E27FC236}">
                <a16:creationId xmlns:a16="http://schemas.microsoft.com/office/drawing/2014/main" id="{46DA7D94-A5DA-BDD9-C488-E5EB4759E911}"/>
              </a:ext>
            </a:extLst>
          </p:cNvPr>
          <p:cNvSpPr txBox="1">
            <a:spLocks/>
          </p:cNvSpPr>
          <p:nvPr/>
        </p:nvSpPr>
        <p:spPr>
          <a:xfrm>
            <a:off x="2312549" y="2411274"/>
            <a:ext cx="1506300" cy="4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a:solidFill>
                  <a:schemeClr val="dk1"/>
                </a:solidFill>
                <a:latin typeface="Playfair Display Black"/>
                <a:cs typeface="Playfair Display Black"/>
                <a:sym typeface="Playfair Display Black"/>
              </a:rPr>
              <a:t>57%</a:t>
            </a:r>
          </a:p>
        </p:txBody>
      </p:sp>
      <p:sp>
        <p:nvSpPr>
          <p:cNvPr id="3" name="Google Shape;897;p56">
            <a:extLst>
              <a:ext uri="{FF2B5EF4-FFF2-40B4-BE49-F238E27FC236}">
                <a16:creationId xmlns:a16="http://schemas.microsoft.com/office/drawing/2014/main" id="{556CFC72-7021-FFBE-596C-35EC6F324365}"/>
              </a:ext>
            </a:extLst>
          </p:cNvPr>
          <p:cNvSpPr txBox="1">
            <a:spLocks/>
          </p:cNvSpPr>
          <p:nvPr/>
        </p:nvSpPr>
        <p:spPr>
          <a:xfrm>
            <a:off x="5409480" y="2411274"/>
            <a:ext cx="1506300" cy="4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a:solidFill>
                  <a:schemeClr val="dk1"/>
                </a:solidFill>
                <a:latin typeface="Playfair Display Black"/>
                <a:cs typeface="Playfair Display Black"/>
                <a:sym typeface="Playfair Display Black"/>
              </a:rPr>
              <a:t>5%</a:t>
            </a:r>
          </a:p>
        </p:txBody>
      </p:sp>
      <p:sp>
        <p:nvSpPr>
          <p:cNvPr id="4" name="Google Shape;372;p42">
            <a:extLst>
              <a:ext uri="{FF2B5EF4-FFF2-40B4-BE49-F238E27FC236}">
                <a16:creationId xmlns:a16="http://schemas.microsoft.com/office/drawing/2014/main" id="{50CD75DD-68EA-6A11-1D0D-96B9DD18F7B5}"/>
              </a:ext>
            </a:extLst>
          </p:cNvPr>
          <p:cNvSpPr txBox="1"/>
          <p:nvPr/>
        </p:nvSpPr>
        <p:spPr>
          <a:xfrm>
            <a:off x="1320438" y="4739568"/>
            <a:ext cx="7715400" cy="49553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900">
                <a:solidFill>
                  <a:schemeClr val="dk1"/>
                </a:solidFill>
                <a:latin typeface="Arial" panose="020B0604020202020204" pitchFamily="34" charset="0"/>
                <a:ea typeface="Be Vietnam"/>
                <a:cs typeface="Arial" panose="020B0604020202020204" pitchFamily="34" charset="0"/>
                <a:sym typeface="Be Vietnam"/>
              </a:rPr>
              <a:t>https://</a:t>
            </a:r>
            <a:r>
              <a:rPr lang="en-SG" sz="900" err="1">
                <a:solidFill>
                  <a:schemeClr val="dk1"/>
                </a:solidFill>
                <a:latin typeface="Arial" panose="020B0604020202020204" pitchFamily="34" charset="0"/>
                <a:ea typeface="Be Vietnam"/>
                <a:cs typeface="Arial" panose="020B0604020202020204" pitchFamily="34" charset="0"/>
                <a:sym typeface="Be Vietnam"/>
              </a:rPr>
              <a:t>www.statista.com</a:t>
            </a:r>
            <a:r>
              <a:rPr lang="en-SG" sz="900">
                <a:solidFill>
                  <a:schemeClr val="dk1"/>
                </a:solidFill>
                <a:latin typeface="Arial" panose="020B0604020202020204" pitchFamily="34" charset="0"/>
                <a:ea typeface="Be Vietnam"/>
                <a:cs typeface="Arial" panose="020B0604020202020204" pitchFamily="34" charset="0"/>
                <a:sym typeface="Be Vietnam"/>
              </a:rPr>
              <a:t>/forecasts/1231123/snack-food-market-volume-by-segment-worldwide </a:t>
            </a:r>
          </a:p>
          <a:p>
            <a:pPr marL="0" lvl="0" indent="0" rtl="0">
              <a:spcBef>
                <a:spcPts val="0"/>
              </a:spcBef>
              <a:spcAft>
                <a:spcPts val="0"/>
              </a:spcAft>
              <a:buNone/>
            </a:pPr>
            <a:r>
              <a:rPr lang="en-SG" sz="900">
                <a:solidFill>
                  <a:schemeClr val="dk1"/>
                </a:solidFill>
                <a:latin typeface="Arial" panose="020B0604020202020204" pitchFamily="34" charset="0"/>
                <a:ea typeface="Be Vietnam"/>
                <a:cs typeface="Arial" panose="020B0604020202020204" pitchFamily="34" charset="0"/>
                <a:sym typeface="Be Vietnam"/>
              </a:rPr>
              <a:t>https://</a:t>
            </a:r>
            <a:r>
              <a:rPr lang="en-SG" sz="900" err="1">
                <a:solidFill>
                  <a:schemeClr val="dk1"/>
                </a:solidFill>
                <a:latin typeface="Arial" panose="020B0604020202020204" pitchFamily="34" charset="0"/>
                <a:ea typeface="Be Vietnam"/>
                <a:cs typeface="Arial" panose="020B0604020202020204" pitchFamily="34" charset="0"/>
                <a:sym typeface="Be Vietnam"/>
              </a:rPr>
              <a:t>www.statista.com</a:t>
            </a:r>
            <a:r>
              <a:rPr lang="en-SG" sz="900">
                <a:solidFill>
                  <a:schemeClr val="dk1"/>
                </a:solidFill>
                <a:latin typeface="Arial" panose="020B0604020202020204" pitchFamily="34" charset="0"/>
                <a:ea typeface="Be Vietnam"/>
                <a:cs typeface="Arial" panose="020B0604020202020204" pitchFamily="34" charset="0"/>
                <a:sym typeface="Be Vietnam"/>
              </a:rPr>
              <a:t>/statistics/1341575/</a:t>
            </a:r>
            <a:r>
              <a:rPr lang="en-SG" sz="900" err="1">
                <a:solidFill>
                  <a:schemeClr val="dk1"/>
                </a:solidFill>
                <a:latin typeface="Arial" panose="020B0604020202020204" pitchFamily="34" charset="0"/>
                <a:ea typeface="Be Vietnam"/>
                <a:cs typeface="Arial" panose="020B0604020202020204" pitchFamily="34" charset="0"/>
                <a:sym typeface="Be Vietnam"/>
              </a:rPr>
              <a:t>singapore</a:t>
            </a:r>
            <a:r>
              <a:rPr lang="en-SG" sz="900">
                <a:solidFill>
                  <a:schemeClr val="dk1"/>
                </a:solidFill>
                <a:latin typeface="Arial" panose="020B0604020202020204" pitchFamily="34" charset="0"/>
                <a:ea typeface="Be Vietnam"/>
                <a:cs typeface="Arial" panose="020B0604020202020204" pitchFamily="34" charset="0"/>
                <a:sym typeface="Be Vietnam"/>
              </a:rPr>
              <a:t>-most-bought-sweet-snacks-in-the-past-week/</a:t>
            </a:r>
          </a:p>
        </p:txBody>
      </p:sp>
      <p:sp>
        <p:nvSpPr>
          <p:cNvPr id="5" name="Title 3">
            <a:extLst>
              <a:ext uri="{FF2B5EF4-FFF2-40B4-BE49-F238E27FC236}">
                <a16:creationId xmlns:a16="http://schemas.microsoft.com/office/drawing/2014/main" id="{6ECCD506-D9C3-0931-BFE1-2C70D4806C62}"/>
              </a:ext>
            </a:extLst>
          </p:cNvPr>
          <p:cNvSpPr txBox="1">
            <a:spLocks/>
          </p:cNvSpPr>
          <p:nvPr/>
        </p:nvSpPr>
        <p:spPr>
          <a:xfrm>
            <a:off x="1449360" y="223902"/>
            <a:ext cx="6114481"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1pPr>
            <a:lvl2pPr marL="914400" marR="0" lvl="1"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2pPr>
            <a:lvl3pPr marL="1371600" marR="0" lvl="2"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3pPr>
            <a:lvl4pPr marL="1828800" marR="0" lvl="3"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4pPr>
            <a:lvl5pPr marL="2286000" marR="0" lvl="4"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5pPr>
            <a:lvl6pPr marL="2743200" marR="0" lvl="5"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6pPr>
            <a:lvl7pPr marL="3200400" marR="0" lvl="6"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7pPr>
            <a:lvl8pPr marL="3657600" marR="0" lvl="7"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8pPr>
            <a:lvl9pPr marL="4114800" marR="0" lvl="8" indent="-317500" algn="ctr"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9pPr>
          </a:lstStyle>
          <a:p>
            <a:r>
              <a:rPr lang="en-US" sz="2400">
                <a:solidFill>
                  <a:schemeClr val="lt2"/>
                </a:solidFill>
                <a:latin typeface="Playfair Display Black"/>
                <a:cs typeface="Playfair Display Black"/>
                <a:sym typeface="Playfair Display Black"/>
              </a:rPr>
              <a:t>Biscuit is used as the initial proof-of-concept due to its popularity.</a:t>
            </a:r>
            <a:endParaRPr lang="en-US" sz="2400">
              <a:solidFill>
                <a:schemeClr val="lt2"/>
              </a:solidFill>
              <a:latin typeface="Playfair Display Black"/>
              <a:cs typeface="Playfair Display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9"/>
          <p:cNvSpPr/>
          <p:nvPr/>
        </p:nvSpPr>
        <p:spPr>
          <a:xfrm>
            <a:off x="3206098" y="1489407"/>
            <a:ext cx="4842900" cy="14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txBox="1">
            <a:spLocks noGrp="1"/>
          </p:cNvSpPr>
          <p:nvPr>
            <p:ph type="title"/>
          </p:nvPr>
        </p:nvSpPr>
        <p:spPr>
          <a:xfrm>
            <a:off x="3249598" y="1036932"/>
            <a:ext cx="4755900" cy="49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t>Objective</a:t>
            </a:r>
            <a:endParaRPr lang="en-US" sz="2800">
              <a:solidFill>
                <a:schemeClr val="dk1"/>
              </a:solidFill>
            </a:endParaRPr>
          </a:p>
        </p:txBody>
      </p:sp>
      <p:sp>
        <p:nvSpPr>
          <p:cNvPr id="317" name="Google Shape;317;p39"/>
          <p:cNvSpPr/>
          <p:nvPr/>
        </p:nvSpPr>
        <p:spPr>
          <a:xfrm>
            <a:off x="8481600" y="44958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8481600" y="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39"/>
          <p:cNvPicPr preferRelativeResize="0"/>
          <p:nvPr/>
        </p:nvPicPr>
        <p:blipFill rotWithShape="1">
          <a:blip r:embed="rId3">
            <a:alphaModFix/>
          </a:blip>
          <a:srcRect l="31485" r="31489"/>
          <a:stretch/>
        </p:blipFill>
        <p:spPr>
          <a:xfrm>
            <a:off x="0" y="0"/>
            <a:ext cx="2189914" cy="3327026"/>
          </a:xfrm>
          <a:prstGeom prst="rect">
            <a:avLst/>
          </a:prstGeom>
          <a:noFill/>
          <a:ln>
            <a:noFill/>
          </a:ln>
        </p:spPr>
      </p:pic>
      <p:pic>
        <p:nvPicPr>
          <p:cNvPr id="321" name="Google Shape;321;p39"/>
          <p:cNvPicPr preferRelativeResize="0"/>
          <p:nvPr/>
        </p:nvPicPr>
        <p:blipFill rotWithShape="1">
          <a:blip r:embed="rId4">
            <a:alphaModFix/>
          </a:blip>
          <a:srcRect l="31485" r="31489"/>
          <a:stretch/>
        </p:blipFill>
        <p:spPr>
          <a:xfrm>
            <a:off x="994277" y="3327027"/>
            <a:ext cx="1195637" cy="1816474"/>
          </a:xfrm>
          <a:prstGeom prst="rect">
            <a:avLst/>
          </a:prstGeom>
          <a:noFill/>
          <a:ln>
            <a:noFill/>
          </a:ln>
        </p:spPr>
      </p:pic>
      <p:sp>
        <p:nvSpPr>
          <p:cNvPr id="322" name="Google Shape;322;p39"/>
          <p:cNvSpPr/>
          <p:nvPr/>
        </p:nvSpPr>
        <p:spPr>
          <a:xfrm>
            <a:off x="2189925" y="449580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2189925" y="0"/>
            <a:ext cx="662400" cy="658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202338" y="3714828"/>
            <a:ext cx="589500" cy="58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39"/>
          <p:cNvGrpSpPr/>
          <p:nvPr/>
        </p:nvGrpSpPr>
        <p:grpSpPr>
          <a:xfrm>
            <a:off x="257399" y="3776572"/>
            <a:ext cx="479412" cy="465427"/>
            <a:chOff x="5542213" y="2121900"/>
            <a:chExt cx="369375" cy="358600"/>
          </a:xfrm>
        </p:grpSpPr>
        <p:sp>
          <p:nvSpPr>
            <p:cNvPr id="326" name="Google Shape;326;p39"/>
            <p:cNvSpPr/>
            <p:nvPr/>
          </p:nvSpPr>
          <p:spPr>
            <a:xfrm>
              <a:off x="5662788" y="2215700"/>
              <a:ext cx="38325" cy="35400"/>
            </a:xfrm>
            <a:custGeom>
              <a:avLst/>
              <a:gdLst/>
              <a:ahLst/>
              <a:cxnLst/>
              <a:rect l="l" t="t" r="r" b="b"/>
              <a:pathLst>
                <a:path w="1533" h="1416" extrusionOk="0">
                  <a:moveTo>
                    <a:pt x="762" y="417"/>
                  </a:moveTo>
                  <a:cubicBezTo>
                    <a:pt x="940" y="417"/>
                    <a:pt x="1080" y="587"/>
                    <a:pt x="1045" y="763"/>
                  </a:cubicBezTo>
                  <a:cubicBezTo>
                    <a:pt x="1019" y="894"/>
                    <a:pt x="900" y="992"/>
                    <a:pt x="759" y="992"/>
                  </a:cubicBezTo>
                  <a:cubicBezTo>
                    <a:pt x="742" y="992"/>
                    <a:pt x="724" y="991"/>
                    <a:pt x="706" y="988"/>
                  </a:cubicBezTo>
                  <a:cubicBezTo>
                    <a:pt x="566" y="959"/>
                    <a:pt x="452" y="805"/>
                    <a:pt x="481" y="649"/>
                  </a:cubicBezTo>
                  <a:cubicBezTo>
                    <a:pt x="508" y="516"/>
                    <a:pt x="628" y="417"/>
                    <a:pt x="762" y="417"/>
                  </a:cubicBezTo>
                  <a:close/>
                  <a:moveTo>
                    <a:pt x="759" y="1"/>
                  </a:moveTo>
                  <a:cubicBezTo>
                    <a:pt x="430" y="1"/>
                    <a:pt x="134" y="237"/>
                    <a:pt x="72" y="571"/>
                  </a:cubicBezTo>
                  <a:cubicBezTo>
                    <a:pt x="1" y="945"/>
                    <a:pt x="254" y="1326"/>
                    <a:pt x="628" y="1404"/>
                  </a:cubicBezTo>
                  <a:cubicBezTo>
                    <a:pt x="671" y="1412"/>
                    <a:pt x="713" y="1416"/>
                    <a:pt x="754" y="1416"/>
                  </a:cubicBezTo>
                  <a:cubicBezTo>
                    <a:pt x="1088" y="1416"/>
                    <a:pt x="1392" y="1172"/>
                    <a:pt x="1461" y="841"/>
                  </a:cubicBezTo>
                  <a:cubicBezTo>
                    <a:pt x="1532" y="460"/>
                    <a:pt x="1285" y="86"/>
                    <a:pt x="898" y="15"/>
                  </a:cubicBezTo>
                  <a:cubicBezTo>
                    <a:pt x="851" y="5"/>
                    <a:pt x="805" y="1"/>
                    <a:pt x="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5718338" y="2178225"/>
              <a:ext cx="38275" cy="35325"/>
            </a:xfrm>
            <a:custGeom>
              <a:avLst/>
              <a:gdLst/>
              <a:ahLst/>
              <a:cxnLst/>
              <a:rect l="l" t="t" r="r" b="b"/>
              <a:pathLst>
                <a:path w="1531" h="1413" extrusionOk="0">
                  <a:moveTo>
                    <a:pt x="769" y="416"/>
                  </a:moveTo>
                  <a:cubicBezTo>
                    <a:pt x="785" y="416"/>
                    <a:pt x="802" y="418"/>
                    <a:pt x="818" y="420"/>
                  </a:cubicBezTo>
                  <a:cubicBezTo>
                    <a:pt x="967" y="456"/>
                    <a:pt x="1079" y="605"/>
                    <a:pt x="1045" y="759"/>
                  </a:cubicBezTo>
                  <a:cubicBezTo>
                    <a:pt x="1019" y="890"/>
                    <a:pt x="902" y="992"/>
                    <a:pt x="769" y="992"/>
                  </a:cubicBezTo>
                  <a:cubicBezTo>
                    <a:pt x="751" y="992"/>
                    <a:pt x="732" y="990"/>
                    <a:pt x="713" y="986"/>
                  </a:cubicBezTo>
                  <a:cubicBezTo>
                    <a:pt x="564" y="957"/>
                    <a:pt x="452" y="808"/>
                    <a:pt x="486" y="654"/>
                  </a:cubicBezTo>
                  <a:cubicBezTo>
                    <a:pt x="512" y="515"/>
                    <a:pt x="634" y="416"/>
                    <a:pt x="769" y="416"/>
                  </a:cubicBezTo>
                  <a:close/>
                  <a:moveTo>
                    <a:pt x="776" y="1"/>
                  </a:moveTo>
                  <a:cubicBezTo>
                    <a:pt x="446" y="1"/>
                    <a:pt x="139" y="238"/>
                    <a:pt x="72" y="569"/>
                  </a:cubicBezTo>
                  <a:cubicBezTo>
                    <a:pt x="1" y="943"/>
                    <a:pt x="254" y="1324"/>
                    <a:pt x="628" y="1400"/>
                  </a:cubicBezTo>
                  <a:cubicBezTo>
                    <a:pt x="671" y="1408"/>
                    <a:pt x="713" y="1412"/>
                    <a:pt x="756" y="1412"/>
                  </a:cubicBezTo>
                  <a:cubicBezTo>
                    <a:pt x="1086" y="1412"/>
                    <a:pt x="1398" y="1175"/>
                    <a:pt x="1459" y="844"/>
                  </a:cubicBezTo>
                  <a:cubicBezTo>
                    <a:pt x="1530" y="463"/>
                    <a:pt x="1277" y="82"/>
                    <a:pt x="903" y="13"/>
                  </a:cubicBezTo>
                  <a:cubicBezTo>
                    <a:pt x="860" y="5"/>
                    <a:pt x="818"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9"/>
            <p:cNvSpPr/>
            <p:nvPr/>
          </p:nvSpPr>
          <p:spPr>
            <a:xfrm>
              <a:off x="5593863" y="2183075"/>
              <a:ext cx="38500" cy="35425"/>
            </a:xfrm>
            <a:custGeom>
              <a:avLst/>
              <a:gdLst/>
              <a:ahLst/>
              <a:cxnLst/>
              <a:rect l="l" t="t" r="r" b="b"/>
              <a:pathLst>
                <a:path w="1540" h="1417" extrusionOk="0">
                  <a:moveTo>
                    <a:pt x="769" y="424"/>
                  </a:moveTo>
                  <a:cubicBezTo>
                    <a:pt x="947" y="424"/>
                    <a:pt x="1087" y="587"/>
                    <a:pt x="1052" y="763"/>
                  </a:cubicBezTo>
                  <a:cubicBezTo>
                    <a:pt x="1027" y="892"/>
                    <a:pt x="906" y="995"/>
                    <a:pt x="772" y="995"/>
                  </a:cubicBezTo>
                  <a:cubicBezTo>
                    <a:pt x="752" y="995"/>
                    <a:pt x="733" y="992"/>
                    <a:pt x="713" y="988"/>
                  </a:cubicBezTo>
                  <a:cubicBezTo>
                    <a:pt x="566" y="961"/>
                    <a:pt x="460" y="812"/>
                    <a:pt x="488" y="656"/>
                  </a:cubicBezTo>
                  <a:cubicBezTo>
                    <a:pt x="515" y="516"/>
                    <a:pt x="636" y="424"/>
                    <a:pt x="769" y="424"/>
                  </a:cubicBezTo>
                  <a:close/>
                  <a:moveTo>
                    <a:pt x="766" y="1"/>
                  </a:moveTo>
                  <a:cubicBezTo>
                    <a:pt x="437" y="1"/>
                    <a:pt x="141" y="237"/>
                    <a:pt x="79" y="572"/>
                  </a:cubicBezTo>
                  <a:cubicBezTo>
                    <a:pt x="1" y="946"/>
                    <a:pt x="262" y="1326"/>
                    <a:pt x="636" y="1404"/>
                  </a:cubicBezTo>
                  <a:cubicBezTo>
                    <a:pt x="678" y="1412"/>
                    <a:pt x="720" y="1416"/>
                    <a:pt x="763" y="1416"/>
                  </a:cubicBezTo>
                  <a:cubicBezTo>
                    <a:pt x="1092" y="1416"/>
                    <a:pt x="1398" y="1179"/>
                    <a:pt x="1461" y="848"/>
                  </a:cubicBezTo>
                  <a:cubicBezTo>
                    <a:pt x="1539" y="460"/>
                    <a:pt x="1285" y="93"/>
                    <a:pt x="905" y="15"/>
                  </a:cubicBezTo>
                  <a:cubicBezTo>
                    <a:pt x="858" y="5"/>
                    <a:pt x="812" y="1"/>
                    <a:pt x="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9"/>
            <p:cNvSpPr/>
            <p:nvPr/>
          </p:nvSpPr>
          <p:spPr>
            <a:xfrm>
              <a:off x="5594938" y="2270875"/>
              <a:ext cx="37925" cy="35400"/>
            </a:xfrm>
            <a:custGeom>
              <a:avLst/>
              <a:gdLst/>
              <a:ahLst/>
              <a:cxnLst/>
              <a:rect l="l" t="t" r="r" b="b"/>
              <a:pathLst>
                <a:path w="1517" h="1416" extrusionOk="0">
                  <a:moveTo>
                    <a:pt x="732" y="419"/>
                  </a:moveTo>
                  <a:cubicBezTo>
                    <a:pt x="749" y="419"/>
                    <a:pt x="767" y="421"/>
                    <a:pt x="784" y="424"/>
                  </a:cubicBezTo>
                  <a:cubicBezTo>
                    <a:pt x="938" y="460"/>
                    <a:pt x="1038" y="607"/>
                    <a:pt x="1009" y="762"/>
                  </a:cubicBezTo>
                  <a:cubicBezTo>
                    <a:pt x="972" y="891"/>
                    <a:pt x="870" y="994"/>
                    <a:pt x="732" y="994"/>
                  </a:cubicBezTo>
                  <a:cubicBezTo>
                    <a:pt x="712" y="994"/>
                    <a:pt x="692" y="992"/>
                    <a:pt x="670" y="988"/>
                  </a:cubicBezTo>
                  <a:cubicBezTo>
                    <a:pt x="523" y="960"/>
                    <a:pt x="417" y="812"/>
                    <a:pt x="445" y="649"/>
                  </a:cubicBezTo>
                  <a:cubicBezTo>
                    <a:pt x="469" y="518"/>
                    <a:pt x="595" y="419"/>
                    <a:pt x="732" y="419"/>
                  </a:cubicBezTo>
                  <a:close/>
                  <a:moveTo>
                    <a:pt x="723" y="0"/>
                  </a:moveTo>
                  <a:cubicBezTo>
                    <a:pt x="394" y="0"/>
                    <a:pt x="98" y="237"/>
                    <a:pt x="36" y="571"/>
                  </a:cubicBezTo>
                  <a:cubicBezTo>
                    <a:pt x="0" y="756"/>
                    <a:pt x="36" y="945"/>
                    <a:pt x="142" y="1101"/>
                  </a:cubicBezTo>
                  <a:cubicBezTo>
                    <a:pt x="247" y="1257"/>
                    <a:pt x="410" y="1368"/>
                    <a:pt x="593" y="1404"/>
                  </a:cubicBezTo>
                  <a:cubicBezTo>
                    <a:pt x="633" y="1412"/>
                    <a:pt x="676" y="1416"/>
                    <a:pt x="718" y="1416"/>
                  </a:cubicBezTo>
                  <a:cubicBezTo>
                    <a:pt x="1014" y="1416"/>
                    <a:pt x="1331" y="1222"/>
                    <a:pt x="1418" y="840"/>
                  </a:cubicBezTo>
                  <a:cubicBezTo>
                    <a:pt x="1516" y="438"/>
                    <a:pt x="1242" y="86"/>
                    <a:pt x="862" y="14"/>
                  </a:cubicBezTo>
                  <a:cubicBezTo>
                    <a:pt x="815" y="5"/>
                    <a:pt x="769" y="0"/>
                    <a:pt x="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5542213" y="2121900"/>
              <a:ext cx="369375" cy="358600"/>
            </a:xfrm>
            <a:custGeom>
              <a:avLst/>
              <a:gdLst/>
              <a:ahLst/>
              <a:cxnLst/>
              <a:rect l="l" t="t" r="r" b="b"/>
              <a:pathLst>
                <a:path w="14775" h="14344" extrusionOk="0">
                  <a:moveTo>
                    <a:pt x="5372" y="0"/>
                  </a:moveTo>
                  <a:cubicBezTo>
                    <a:pt x="4041" y="0"/>
                    <a:pt x="2758" y="539"/>
                    <a:pt x="1806" y="1524"/>
                  </a:cubicBezTo>
                  <a:cubicBezTo>
                    <a:pt x="1666" y="1677"/>
                    <a:pt x="1813" y="1883"/>
                    <a:pt x="1971" y="1883"/>
                  </a:cubicBezTo>
                  <a:cubicBezTo>
                    <a:pt x="2019" y="1883"/>
                    <a:pt x="2067" y="1865"/>
                    <a:pt x="2109" y="1821"/>
                  </a:cubicBezTo>
                  <a:cubicBezTo>
                    <a:pt x="2976" y="916"/>
                    <a:pt x="4153" y="424"/>
                    <a:pt x="5373" y="424"/>
                  </a:cubicBezTo>
                  <a:cubicBezTo>
                    <a:pt x="5663" y="424"/>
                    <a:pt x="5957" y="452"/>
                    <a:pt x="6249" y="509"/>
                  </a:cubicBezTo>
                  <a:cubicBezTo>
                    <a:pt x="8201" y="890"/>
                    <a:pt x="9662" y="2491"/>
                    <a:pt x="9880" y="4444"/>
                  </a:cubicBezTo>
                  <a:cubicBezTo>
                    <a:pt x="9863" y="4443"/>
                    <a:pt x="9846" y="4443"/>
                    <a:pt x="9829" y="4443"/>
                  </a:cubicBezTo>
                  <a:cubicBezTo>
                    <a:pt x="7115" y="4443"/>
                    <a:pt x="4846" y="6732"/>
                    <a:pt x="4874" y="9449"/>
                  </a:cubicBezTo>
                  <a:cubicBezTo>
                    <a:pt x="4754" y="9436"/>
                    <a:pt x="4634" y="9422"/>
                    <a:pt x="4514" y="9394"/>
                  </a:cubicBezTo>
                  <a:cubicBezTo>
                    <a:pt x="2067" y="8921"/>
                    <a:pt x="459" y="6539"/>
                    <a:pt x="940" y="4085"/>
                  </a:cubicBezTo>
                  <a:cubicBezTo>
                    <a:pt x="1038" y="3555"/>
                    <a:pt x="1236" y="3061"/>
                    <a:pt x="1510" y="2604"/>
                  </a:cubicBezTo>
                  <a:cubicBezTo>
                    <a:pt x="1608" y="2441"/>
                    <a:pt x="1463" y="2285"/>
                    <a:pt x="1318" y="2285"/>
                  </a:cubicBezTo>
                  <a:cubicBezTo>
                    <a:pt x="1256" y="2285"/>
                    <a:pt x="1194" y="2314"/>
                    <a:pt x="1151" y="2384"/>
                  </a:cubicBezTo>
                  <a:cubicBezTo>
                    <a:pt x="847" y="2885"/>
                    <a:pt x="635" y="3428"/>
                    <a:pt x="524" y="4007"/>
                  </a:cubicBezTo>
                  <a:cubicBezTo>
                    <a:pt x="1" y="6686"/>
                    <a:pt x="1757" y="9289"/>
                    <a:pt x="4436" y="9810"/>
                  </a:cubicBezTo>
                  <a:cubicBezTo>
                    <a:pt x="4592" y="9839"/>
                    <a:pt x="4747" y="9859"/>
                    <a:pt x="4901" y="9872"/>
                  </a:cubicBezTo>
                  <a:cubicBezTo>
                    <a:pt x="5142" y="12377"/>
                    <a:pt x="7257" y="14344"/>
                    <a:pt x="9824" y="14344"/>
                  </a:cubicBezTo>
                  <a:cubicBezTo>
                    <a:pt x="10493" y="14344"/>
                    <a:pt x="11143" y="14210"/>
                    <a:pt x="11748" y="13956"/>
                  </a:cubicBezTo>
                  <a:cubicBezTo>
                    <a:pt x="11972" y="13862"/>
                    <a:pt x="11867" y="13550"/>
                    <a:pt x="11670" y="13550"/>
                  </a:cubicBezTo>
                  <a:cubicBezTo>
                    <a:pt x="11644" y="13550"/>
                    <a:pt x="11615" y="13556"/>
                    <a:pt x="11586" y="13568"/>
                  </a:cubicBezTo>
                  <a:cubicBezTo>
                    <a:pt x="11029" y="13800"/>
                    <a:pt x="10437" y="13920"/>
                    <a:pt x="9824" y="13920"/>
                  </a:cubicBezTo>
                  <a:cubicBezTo>
                    <a:pt x="7328" y="13920"/>
                    <a:pt x="5297" y="11890"/>
                    <a:pt x="5297" y="9394"/>
                  </a:cubicBezTo>
                  <a:cubicBezTo>
                    <a:pt x="5297" y="6897"/>
                    <a:pt x="7328" y="4867"/>
                    <a:pt x="9824" y="4867"/>
                  </a:cubicBezTo>
                  <a:cubicBezTo>
                    <a:pt x="10268" y="4867"/>
                    <a:pt x="10698" y="4931"/>
                    <a:pt x="11121" y="5058"/>
                  </a:cubicBezTo>
                  <a:cubicBezTo>
                    <a:pt x="10994" y="5488"/>
                    <a:pt x="11136" y="5967"/>
                    <a:pt x="11466" y="6276"/>
                  </a:cubicBezTo>
                  <a:cubicBezTo>
                    <a:pt x="11347" y="6693"/>
                    <a:pt x="11466" y="7145"/>
                    <a:pt x="11777" y="7461"/>
                  </a:cubicBezTo>
                  <a:cubicBezTo>
                    <a:pt x="12012" y="7692"/>
                    <a:pt x="12319" y="7818"/>
                    <a:pt x="12634" y="7818"/>
                  </a:cubicBezTo>
                  <a:cubicBezTo>
                    <a:pt x="12743" y="7818"/>
                    <a:pt x="12853" y="7803"/>
                    <a:pt x="12962" y="7772"/>
                  </a:cubicBezTo>
                  <a:cubicBezTo>
                    <a:pt x="13194" y="8026"/>
                    <a:pt x="13524" y="8164"/>
                    <a:pt x="13860" y="8164"/>
                  </a:cubicBezTo>
                  <a:cubicBezTo>
                    <a:pt x="13962" y="8164"/>
                    <a:pt x="14066" y="8151"/>
                    <a:pt x="14167" y="8124"/>
                  </a:cubicBezTo>
                  <a:cubicBezTo>
                    <a:pt x="14294" y="8534"/>
                    <a:pt x="14351" y="8964"/>
                    <a:pt x="14351" y="9394"/>
                  </a:cubicBezTo>
                  <a:cubicBezTo>
                    <a:pt x="14351" y="10846"/>
                    <a:pt x="13646" y="12221"/>
                    <a:pt x="12461" y="13074"/>
                  </a:cubicBezTo>
                  <a:cubicBezTo>
                    <a:pt x="12283" y="13201"/>
                    <a:pt x="12415" y="13455"/>
                    <a:pt x="12588" y="13455"/>
                  </a:cubicBezTo>
                  <a:cubicBezTo>
                    <a:pt x="12627" y="13455"/>
                    <a:pt x="12668" y="13442"/>
                    <a:pt x="12708" y="13413"/>
                  </a:cubicBezTo>
                  <a:cubicBezTo>
                    <a:pt x="13998" y="12489"/>
                    <a:pt x="14774" y="10988"/>
                    <a:pt x="14774" y="9394"/>
                  </a:cubicBezTo>
                  <a:cubicBezTo>
                    <a:pt x="14774" y="8844"/>
                    <a:pt x="14681" y="8300"/>
                    <a:pt x="14498" y="7779"/>
                  </a:cubicBezTo>
                  <a:cubicBezTo>
                    <a:pt x="14458" y="7687"/>
                    <a:pt x="14394" y="7639"/>
                    <a:pt x="14310" y="7639"/>
                  </a:cubicBezTo>
                  <a:cubicBezTo>
                    <a:pt x="14279" y="7639"/>
                    <a:pt x="14245" y="7646"/>
                    <a:pt x="14209" y="7659"/>
                  </a:cubicBezTo>
                  <a:cubicBezTo>
                    <a:pt x="14098" y="7715"/>
                    <a:pt x="13978" y="7742"/>
                    <a:pt x="13859" y="7742"/>
                  </a:cubicBezTo>
                  <a:cubicBezTo>
                    <a:pt x="13606" y="7742"/>
                    <a:pt x="13355" y="7621"/>
                    <a:pt x="13200" y="7405"/>
                  </a:cubicBezTo>
                  <a:cubicBezTo>
                    <a:pt x="13162" y="7347"/>
                    <a:pt x="13100" y="7315"/>
                    <a:pt x="13034" y="7315"/>
                  </a:cubicBezTo>
                  <a:cubicBezTo>
                    <a:pt x="13005" y="7315"/>
                    <a:pt x="12975" y="7321"/>
                    <a:pt x="12947" y="7334"/>
                  </a:cubicBezTo>
                  <a:cubicBezTo>
                    <a:pt x="12848" y="7376"/>
                    <a:pt x="12743" y="7397"/>
                    <a:pt x="12639" y="7397"/>
                  </a:cubicBezTo>
                  <a:cubicBezTo>
                    <a:pt x="12432" y="7397"/>
                    <a:pt x="12228" y="7316"/>
                    <a:pt x="12073" y="7165"/>
                  </a:cubicBezTo>
                  <a:cubicBezTo>
                    <a:pt x="11840" y="6933"/>
                    <a:pt x="11777" y="6588"/>
                    <a:pt x="11904" y="6285"/>
                  </a:cubicBezTo>
                  <a:cubicBezTo>
                    <a:pt x="11946" y="6200"/>
                    <a:pt x="11911" y="6094"/>
                    <a:pt x="11833" y="6031"/>
                  </a:cubicBezTo>
                  <a:cubicBezTo>
                    <a:pt x="11517" y="5811"/>
                    <a:pt x="11403" y="5368"/>
                    <a:pt x="11579" y="5022"/>
                  </a:cubicBezTo>
                  <a:cubicBezTo>
                    <a:pt x="11628" y="4889"/>
                    <a:pt x="11593" y="4789"/>
                    <a:pt x="11466" y="4726"/>
                  </a:cubicBezTo>
                  <a:cubicBezTo>
                    <a:pt x="11085" y="4593"/>
                    <a:pt x="10704" y="4508"/>
                    <a:pt x="10310" y="4472"/>
                  </a:cubicBezTo>
                  <a:cubicBezTo>
                    <a:pt x="10099" y="2299"/>
                    <a:pt x="8484" y="516"/>
                    <a:pt x="6326" y="93"/>
                  </a:cubicBezTo>
                  <a:cubicBezTo>
                    <a:pt x="6008" y="31"/>
                    <a:pt x="5689" y="0"/>
                    <a:pt x="5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5822513" y="2351450"/>
              <a:ext cx="47600" cy="47600"/>
            </a:xfrm>
            <a:custGeom>
              <a:avLst/>
              <a:gdLst/>
              <a:ahLst/>
              <a:cxnLst/>
              <a:rect l="l" t="t" r="r" b="b"/>
              <a:pathLst>
                <a:path w="1904" h="1904" extrusionOk="0">
                  <a:moveTo>
                    <a:pt x="953" y="423"/>
                  </a:moveTo>
                  <a:cubicBezTo>
                    <a:pt x="1242" y="423"/>
                    <a:pt x="1481" y="663"/>
                    <a:pt x="1481" y="953"/>
                  </a:cubicBezTo>
                  <a:cubicBezTo>
                    <a:pt x="1481" y="1249"/>
                    <a:pt x="1242" y="1488"/>
                    <a:pt x="953" y="1488"/>
                  </a:cubicBezTo>
                  <a:cubicBezTo>
                    <a:pt x="657" y="1488"/>
                    <a:pt x="416" y="1249"/>
                    <a:pt x="416" y="953"/>
                  </a:cubicBezTo>
                  <a:cubicBezTo>
                    <a:pt x="416" y="663"/>
                    <a:pt x="657" y="423"/>
                    <a:pt x="953" y="423"/>
                  </a:cubicBezTo>
                  <a:close/>
                  <a:moveTo>
                    <a:pt x="953" y="0"/>
                  </a:moveTo>
                  <a:cubicBezTo>
                    <a:pt x="423" y="0"/>
                    <a:pt x="0" y="430"/>
                    <a:pt x="0" y="953"/>
                  </a:cubicBezTo>
                  <a:cubicBezTo>
                    <a:pt x="0" y="1481"/>
                    <a:pt x="423" y="1904"/>
                    <a:pt x="953" y="1904"/>
                  </a:cubicBezTo>
                  <a:cubicBezTo>
                    <a:pt x="1474" y="1904"/>
                    <a:pt x="1904" y="1481"/>
                    <a:pt x="1904" y="953"/>
                  </a:cubicBezTo>
                  <a:cubicBezTo>
                    <a:pt x="1904" y="430"/>
                    <a:pt x="1474"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5727313" y="2394975"/>
              <a:ext cx="35300" cy="35300"/>
            </a:xfrm>
            <a:custGeom>
              <a:avLst/>
              <a:gdLst/>
              <a:ahLst/>
              <a:cxnLst/>
              <a:rect l="l" t="t" r="r" b="b"/>
              <a:pathLst>
                <a:path w="1412" h="1412" extrusionOk="0">
                  <a:moveTo>
                    <a:pt x="706" y="423"/>
                  </a:moveTo>
                  <a:cubicBezTo>
                    <a:pt x="862" y="423"/>
                    <a:pt x="989" y="550"/>
                    <a:pt x="989" y="706"/>
                  </a:cubicBezTo>
                  <a:cubicBezTo>
                    <a:pt x="989" y="869"/>
                    <a:pt x="862" y="995"/>
                    <a:pt x="706" y="995"/>
                  </a:cubicBezTo>
                  <a:cubicBezTo>
                    <a:pt x="544" y="995"/>
                    <a:pt x="417" y="869"/>
                    <a:pt x="417" y="706"/>
                  </a:cubicBezTo>
                  <a:cubicBezTo>
                    <a:pt x="417" y="550"/>
                    <a:pt x="544" y="423"/>
                    <a:pt x="706" y="423"/>
                  </a:cubicBezTo>
                  <a:close/>
                  <a:moveTo>
                    <a:pt x="706" y="0"/>
                  </a:moveTo>
                  <a:cubicBezTo>
                    <a:pt x="312" y="0"/>
                    <a:pt x="0" y="319"/>
                    <a:pt x="0" y="706"/>
                  </a:cubicBezTo>
                  <a:cubicBezTo>
                    <a:pt x="0" y="1094"/>
                    <a:pt x="312" y="1412"/>
                    <a:pt x="706" y="1412"/>
                  </a:cubicBezTo>
                  <a:cubicBezTo>
                    <a:pt x="1094" y="1412"/>
                    <a:pt x="1412" y="1094"/>
                    <a:pt x="1412" y="706"/>
                  </a:cubicBezTo>
                  <a:cubicBezTo>
                    <a:pt x="1412" y="319"/>
                    <a:pt x="109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5761863" y="2277750"/>
              <a:ext cx="35275" cy="35475"/>
            </a:xfrm>
            <a:custGeom>
              <a:avLst/>
              <a:gdLst/>
              <a:ahLst/>
              <a:cxnLst/>
              <a:rect l="l" t="t" r="r" b="b"/>
              <a:pathLst>
                <a:path w="1411" h="1419" extrusionOk="0">
                  <a:moveTo>
                    <a:pt x="707" y="423"/>
                  </a:moveTo>
                  <a:cubicBezTo>
                    <a:pt x="861" y="423"/>
                    <a:pt x="996" y="550"/>
                    <a:pt x="996" y="713"/>
                  </a:cubicBezTo>
                  <a:cubicBezTo>
                    <a:pt x="996" y="868"/>
                    <a:pt x="861" y="995"/>
                    <a:pt x="707" y="995"/>
                  </a:cubicBezTo>
                  <a:cubicBezTo>
                    <a:pt x="551" y="995"/>
                    <a:pt x="417" y="868"/>
                    <a:pt x="417" y="713"/>
                  </a:cubicBezTo>
                  <a:cubicBezTo>
                    <a:pt x="417" y="550"/>
                    <a:pt x="551" y="423"/>
                    <a:pt x="707" y="423"/>
                  </a:cubicBezTo>
                  <a:close/>
                  <a:moveTo>
                    <a:pt x="707" y="0"/>
                  </a:moveTo>
                  <a:cubicBezTo>
                    <a:pt x="319" y="0"/>
                    <a:pt x="1" y="318"/>
                    <a:pt x="1" y="713"/>
                  </a:cubicBezTo>
                  <a:cubicBezTo>
                    <a:pt x="1" y="1100"/>
                    <a:pt x="319" y="1418"/>
                    <a:pt x="707" y="1418"/>
                  </a:cubicBezTo>
                  <a:cubicBezTo>
                    <a:pt x="1094" y="1418"/>
                    <a:pt x="1411" y="1100"/>
                    <a:pt x="1411" y="713"/>
                  </a:cubicBezTo>
                  <a:cubicBezTo>
                    <a:pt x="1411" y="318"/>
                    <a:pt x="1094"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5701238" y="2324275"/>
              <a:ext cx="47625" cy="47625"/>
            </a:xfrm>
            <a:custGeom>
              <a:avLst/>
              <a:gdLst/>
              <a:ahLst/>
              <a:cxnLst/>
              <a:rect l="l" t="t" r="r" b="b"/>
              <a:pathLst>
                <a:path w="1905" h="1905" extrusionOk="0">
                  <a:moveTo>
                    <a:pt x="952" y="417"/>
                  </a:moveTo>
                  <a:cubicBezTo>
                    <a:pt x="1248" y="417"/>
                    <a:pt x="1488" y="657"/>
                    <a:pt x="1488" y="953"/>
                  </a:cubicBezTo>
                  <a:cubicBezTo>
                    <a:pt x="1488" y="1243"/>
                    <a:pt x="1248" y="1481"/>
                    <a:pt x="952" y="1481"/>
                  </a:cubicBezTo>
                  <a:cubicBezTo>
                    <a:pt x="656" y="1481"/>
                    <a:pt x="424" y="1243"/>
                    <a:pt x="424" y="953"/>
                  </a:cubicBezTo>
                  <a:cubicBezTo>
                    <a:pt x="424" y="657"/>
                    <a:pt x="656" y="417"/>
                    <a:pt x="952" y="417"/>
                  </a:cubicBezTo>
                  <a:close/>
                  <a:moveTo>
                    <a:pt x="952" y="1"/>
                  </a:moveTo>
                  <a:cubicBezTo>
                    <a:pt x="431" y="1"/>
                    <a:pt x="1" y="424"/>
                    <a:pt x="1" y="953"/>
                  </a:cubicBezTo>
                  <a:cubicBezTo>
                    <a:pt x="1" y="1475"/>
                    <a:pt x="431" y="1904"/>
                    <a:pt x="952" y="1904"/>
                  </a:cubicBezTo>
                  <a:cubicBezTo>
                    <a:pt x="1482" y="1904"/>
                    <a:pt x="1905" y="1475"/>
                    <a:pt x="1905" y="953"/>
                  </a:cubicBezTo>
                  <a:cubicBezTo>
                    <a:pt x="1905" y="424"/>
                    <a:pt x="1482" y="1"/>
                    <a:pt x="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9"/>
          <p:cNvSpPr txBox="1"/>
          <p:nvPr/>
        </p:nvSpPr>
        <p:spPr>
          <a:xfrm>
            <a:off x="165900" y="4336588"/>
            <a:ext cx="662400" cy="41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Playfair Display Black"/>
                <a:ea typeface="Playfair Display Black"/>
                <a:cs typeface="Playfair Display Black"/>
                <a:sym typeface="Playfair Display Black"/>
              </a:rPr>
              <a:t>Cookie shop</a:t>
            </a:r>
            <a:endParaRPr sz="1000">
              <a:solidFill>
                <a:schemeClr val="dk2"/>
              </a:solidFill>
              <a:latin typeface="Playfair Display Black"/>
              <a:ea typeface="Playfair Display Black"/>
              <a:cs typeface="Playfair Display Black"/>
              <a:sym typeface="Playfair Display Black"/>
            </a:endParaRPr>
          </a:p>
        </p:txBody>
      </p:sp>
      <p:sp>
        <p:nvSpPr>
          <p:cNvPr id="3" name="Subtitle 2">
            <a:extLst>
              <a:ext uri="{FF2B5EF4-FFF2-40B4-BE49-F238E27FC236}">
                <a16:creationId xmlns:a16="http://schemas.microsoft.com/office/drawing/2014/main" id="{BA7E59A5-CE5E-40FB-083C-863D811C1C21}"/>
              </a:ext>
            </a:extLst>
          </p:cNvPr>
          <p:cNvSpPr>
            <a:spLocks noGrp="1"/>
          </p:cNvSpPr>
          <p:nvPr>
            <p:ph type="subTitle" idx="1"/>
          </p:nvPr>
        </p:nvSpPr>
        <p:spPr>
          <a:xfrm>
            <a:off x="2916995" y="2265123"/>
            <a:ext cx="5282770" cy="1062127"/>
          </a:xfrm>
        </p:spPr>
        <p:txBody>
          <a:bodyPr/>
          <a:lstStyle/>
          <a:p>
            <a:r>
              <a:rPr lang="en-US" sz="2800">
                <a:latin typeface="Arial"/>
                <a:cs typeface="Arial"/>
              </a:rPr>
              <a:t>To build a user-friendly tool that can classify if a biscuit is healthy or not, helping consumers make healthier choices </a:t>
            </a:r>
            <a:endParaRPr lang="en-US" sz="2800">
              <a:latin typeface="Arial" panose="020B0604020202020204" pitchFamily="34" charset="0"/>
              <a:cs typeface="Arial" panose="020B0604020202020204" pitchFamily="34" charset="0"/>
            </a:endParaRPr>
          </a:p>
        </p:txBody>
      </p:sp>
      <p:pic>
        <p:nvPicPr>
          <p:cNvPr id="7" name="Google Shape;467;p45">
            <a:extLst>
              <a:ext uri="{FF2B5EF4-FFF2-40B4-BE49-F238E27FC236}">
                <a16:creationId xmlns:a16="http://schemas.microsoft.com/office/drawing/2014/main" id="{9AE9DD6B-A6CC-53A1-8292-C8116DE71DAA}"/>
              </a:ext>
            </a:extLst>
          </p:cNvPr>
          <p:cNvPicPr preferRelativeResize="0"/>
          <p:nvPr/>
        </p:nvPicPr>
        <p:blipFill rotWithShape="1">
          <a:blip r:embed="rId5">
            <a:alphaModFix/>
          </a:blip>
          <a:srcRect l="32275" t="2978" r="37814" b="7592"/>
          <a:stretch/>
        </p:blipFill>
        <p:spPr>
          <a:xfrm flipH="1">
            <a:off x="-7019" y="3327026"/>
            <a:ext cx="1062594" cy="1816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3" name="Google Shape;293;p38"/>
          <p:cNvSpPr txBox="1">
            <a:spLocks noGrp="1"/>
          </p:cNvSpPr>
          <p:nvPr>
            <p:ph type="title" idx="3"/>
          </p:nvPr>
        </p:nvSpPr>
        <p:spPr>
          <a:xfrm>
            <a:off x="662400" y="12296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Workflow</a:t>
            </a:r>
            <a:endParaRPr/>
          </a:p>
        </p:txBody>
      </p:sp>
      <p:sp>
        <p:nvSpPr>
          <p:cNvPr id="294" name="Google Shape;294;p38"/>
          <p:cNvSpPr/>
          <p:nvPr/>
        </p:nvSpPr>
        <p:spPr>
          <a:xfrm>
            <a:off x="0" y="989625"/>
            <a:ext cx="9144000" cy="24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8" name="Diagram 37">
            <a:extLst>
              <a:ext uri="{FF2B5EF4-FFF2-40B4-BE49-F238E27FC236}">
                <a16:creationId xmlns:a16="http://schemas.microsoft.com/office/drawing/2014/main" id="{9AB07974-68BB-1EA3-303A-7CF17E0D9379}"/>
              </a:ext>
            </a:extLst>
          </p:cNvPr>
          <p:cNvGraphicFramePr/>
          <p:nvPr>
            <p:extLst>
              <p:ext uri="{D42A27DB-BD31-4B8C-83A1-F6EECF244321}">
                <p14:modId xmlns:p14="http://schemas.microsoft.com/office/powerpoint/2010/main" val="2319716736"/>
              </p:ext>
            </p:extLst>
          </p:nvPr>
        </p:nvGraphicFramePr>
        <p:xfrm>
          <a:off x="388799" y="1802325"/>
          <a:ext cx="8428629" cy="25737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6768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79B5C57-B701-838A-A592-D62F3465F019}"/>
              </a:ext>
            </a:extLst>
          </p:cNvPr>
          <p:cNvGraphicFramePr>
            <a:graphicFrameLocks noGrp="1"/>
          </p:cNvGraphicFramePr>
          <p:nvPr>
            <p:extLst>
              <p:ext uri="{D42A27DB-BD31-4B8C-83A1-F6EECF244321}">
                <p14:modId xmlns:p14="http://schemas.microsoft.com/office/powerpoint/2010/main" val="2712483281"/>
              </p:ext>
            </p:extLst>
          </p:nvPr>
        </p:nvGraphicFramePr>
        <p:xfrm>
          <a:off x="2165393" y="1776105"/>
          <a:ext cx="1757386" cy="3040447"/>
        </p:xfrm>
        <a:graphic>
          <a:graphicData uri="http://schemas.openxmlformats.org/drawingml/2006/table">
            <a:tbl>
              <a:tblPr firstRow="1" bandRow="1">
                <a:tableStyleId>{6A4B1A42-8BD2-4FBB-89E5-EFEE815A1FD7}</a:tableStyleId>
              </a:tblPr>
              <a:tblGrid>
                <a:gridCol w="1757386">
                  <a:extLst>
                    <a:ext uri="{9D8B030D-6E8A-4147-A177-3AD203B41FA5}">
                      <a16:colId xmlns:a16="http://schemas.microsoft.com/office/drawing/2014/main" val="291696168"/>
                    </a:ext>
                  </a:extLst>
                </a:gridCol>
              </a:tblGrid>
              <a:tr h="773812">
                <a:tc>
                  <a:txBody>
                    <a:bodyPr/>
                    <a:lstStyle/>
                    <a:p>
                      <a:pPr algn="ctr"/>
                      <a:r>
                        <a:rPr lang="en-US"/>
                        <a:t>Chocolate cookies</a:t>
                      </a:r>
                    </a:p>
                  </a:txBody>
                  <a:tcPr anchor="ctr"/>
                </a:tc>
                <a:extLst>
                  <a:ext uri="{0D108BD9-81ED-4DB2-BD59-A6C34878D82A}">
                    <a16:rowId xmlns:a16="http://schemas.microsoft.com/office/drawing/2014/main" val="1179353082"/>
                  </a:ext>
                </a:extLst>
              </a:tr>
              <a:tr h="755545">
                <a:tc>
                  <a:txBody>
                    <a:bodyPr/>
                    <a:lstStyle/>
                    <a:p>
                      <a:pPr algn="ctr"/>
                      <a:r>
                        <a:rPr lang="en-US"/>
                        <a:t>Cracker</a:t>
                      </a:r>
                    </a:p>
                  </a:txBody>
                  <a:tcPr anchor="ctr"/>
                </a:tc>
                <a:extLst>
                  <a:ext uri="{0D108BD9-81ED-4DB2-BD59-A6C34878D82A}">
                    <a16:rowId xmlns:a16="http://schemas.microsoft.com/office/drawing/2014/main" val="2259665297"/>
                  </a:ext>
                </a:extLst>
              </a:tr>
              <a:tr h="755545">
                <a:tc>
                  <a:txBody>
                    <a:bodyPr/>
                    <a:lstStyle/>
                    <a:p>
                      <a:pPr algn="ctr"/>
                      <a:r>
                        <a:rPr lang="en-US"/>
                        <a:t>Cream filled biscuit</a:t>
                      </a:r>
                    </a:p>
                  </a:txBody>
                  <a:tcPr anchor="ctr"/>
                </a:tc>
                <a:extLst>
                  <a:ext uri="{0D108BD9-81ED-4DB2-BD59-A6C34878D82A}">
                    <a16:rowId xmlns:a16="http://schemas.microsoft.com/office/drawing/2014/main" val="3121181878"/>
                  </a:ext>
                </a:extLst>
              </a:tr>
              <a:tr h="755545">
                <a:tc>
                  <a:txBody>
                    <a:bodyPr/>
                    <a:lstStyle/>
                    <a:p>
                      <a:pPr algn="ctr"/>
                      <a:r>
                        <a:rPr lang="en-US"/>
                        <a:t>Wafer</a:t>
                      </a:r>
                    </a:p>
                  </a:txBody>
                  <a:tcPr anchor="ctr"/>
                </a:tc>
                <a:extLst>
                  <a:ext uri="{0D108BD9-81ED-4DB2-BD59-A6C34878D82A}">
                    <a16:rowId xmlns:a16="http://schemas.microsoft.com/office/drawing/2014/main" val="2309360742"/>
                  </a:ext>
                </a:extLst>
              </a:tr>
            </a:tbl>
          </a:graphicData>
        </a:graphic>
      </p:graphicFrame>
      <p:graphicFrame>
        <p:nvGraphicFramePr>
          <p:cNvPr id="3" name="Table 3">
            <a:extLst>
              <a:ext uri="{FF2B5EF4-FFF2-40B4-BE49-F238E27FC236}">
                <a16:creationId xmlns:a16="http://schemas.microsoft.com/office/drawing/2014/main" id="{8529A4C2-28A1-F2CD-08D9-24295E82B98A}"/>
              </a:ext>
            </a:extLst>
          </p:cNvPr>
          <p:cNvGraphicFramePr>
            <a:graphicFrameLocks noGrp="1"/>
          </p:cNvGraphicFramePr>
          <p:nvPr>
            <p:extLst>
              <p:ext uri="{D42A27DB-BD31-4B8C-83A1-F6EECF244321}">
                <p14:modId xmlns:p14="http://schemas.microsoft.com/office/powerpoint/2010/main" val="1790594993"/>
              </p:ext>
            </p:extLst>
          </p:nvPr>
        </p:nvGraphicFramePr>
        <p:xfrm>
          <a:off x="3922779" y="1405264"/>
          <a:ext cx="4604544" cy="370840"/>
        </p:xfrm>
        <a:graphic>
          <a:graphicData uri="http://schemas.openxmlformats.org/drawingml/2006/table">
            <a:tbl>
              <a:tblPr firstRow="1" bandRow="1">
                <a:tableStyleId>{6A4B1A42-8BD2-4FBB-89E5-EFEE815A1FD7}</a:tableStyleId>
              </a:tblPr>
              <a:tblGrid>
                <a:gridCol w="1534848">
                  <a:extLst>
                    <a:ext uri="{9D8B030D-6E8A-4147-A177-3AD203B41FA5}">
                      <a16:colId xmlns:a16="http://schemas.microsoft.com/office/drawing/2014/main" val="2175652021"/>
                    </a:ext>
                  </a:extLst>
                </a:gridCol>
                <a:gridCol w="1534848">
                  <a:extLst>
                    <a:ext uri="{9D8B030D-6E8A-4147-A177-3AD203B41FA5}">
                      <a16:colId xmlns:a16="http://schemas.microsoft.com/office/drawing/2014/main" val="2058085133"/>
                    </a:ext>
                  </a:extLst>
                </a:gridCol>
                <a:gridCol w="1534848">
                  <a:extLst>
                    <a:ext uri="{9D8B030D-6E8A-4147-A177-3AD203B41FA5}">
                      <a16:colId xmlns:a16="http://schemas.microsoft.com/office/drawing/2014/main" val="760684089"/>
                    </a:ext>
                  </a:extLst>
                </a:gridCol>
              </a:tblGrid>
              <a:tr h="370840">
                <a:tc>
                  <a:txBody>
                    <a:bodyPr/>
                    <a:lstStyle/>
                    <a:p>
                      <a:pPr algn="ctr"/>
                      <a:r>
                        <a:rPr lang="en-US"/>
                        <a:t>Fats</a:t>
                      </a:r>
                    </a:p>
                  </a:txBody>
                  <a:tcPr anchor="ctr"/>
                </a:tc>
                <a:tc>
                  <a:txBody>
                    <a:bodyPr/>
                    <a:lstStyle/>
                    <a:p>
                      <a:pPr algn="ctr"/>
                      <a:r>
                        <a:rPr lang="en-US"/>
                        <a:t>Sugar</a:t>
                      </a:r>
                    </a:p>
                  </a:txBody>
                  <a:tcPr anchor="ctr"/>
                </a:tc>
                <a:tc>
                  <a:txBody>
                    <a:bodyPr/>
                    <a:lstStyle/>
                    <a:p>
                      <a:pPr algn="ctr"/>
                      <a:r>
                        <a:rPr lang="en-US"/>
                        <a:t>Sodium</a:t>
                      </a:r>
                    </a:p>
                  </a:txBody>
                  <a:tcPr anchor="ctr"/>
                </a:tc>
                <a:extLst>
                  <a:ext uri="{0D108BD9-81ED-4DB2-BD59-A6C34878D82A}">
                    <a16:rowId xmlns:a16="http://schemas.microsoft.com/office/drawing/2014/main" val="567350961"/>
                  </a:ext>
                </a:extLst>
              </a:tr>
            </a:tbl>
          </a:graphicData>
        </a:graphic>
      </p:graphicFrame>
      <p:grpSp>
        <p:nvGrpSpPr>
          <p:cNvPr id="21" name="Group 20">
            <a:extLst>
              <a:ext uri="{FF2B5EF4-FFF2-40B4-BE49-F238E27FC236}">
                <a16:creationId xmlns:a16="http://schemas.microsoft.com/office/drawing/2014/main" id="{B0EA2981-66FF-8E90-1C3E-0DEBD7177987}"/>
              </a:ext>
            </a:extLst>
          </p:cNvPr>
          <p:cNvGrpSpPr/>
          <p:nvPr/>
        </p:nvGrpSpPr>
        <p:grpSpPr>
          <a:xfrm>
            <a:off x="4330948" y="1833369"/>
            <a:ext cx="740783" cy="645657"/>
            <a:chOff x="4274869" y="1829487"/>
            <a:chExt cx="1934545" cy="1689890"/>
          </a:xfrm>
        </p:grpSpPr>
        <p:grpSp>
          <p:nvGrpSpPr>
            <p:cNvPr id="6" name="Group 5">
              <a:extLst>
                <a:ext uri="{FF2B5EF4-FFF2-40B4-BE49-F238E27FC236}">
                  <a16:creationId xmlns:a16="http://schemas.microsoft.com/office/drawing/2014/main" id="{4BBD0D82-4D86-A793-DFD2-3A9CDDEF105C}"/>
                </a:ext>
              </a:extLst>
            </p:cNvPr>
            <p:cNvGrpSpPr/>
            <p:nvPr/>
          </p:nvGrpSpPr>
          <p:grpSpPr>
            <a:xfrm>
              <a:off x="4339280" y="1829487"/>
              <a:ext cx="1870134" cy="1689890"/>
              <a:chOff x="2946400" y="2103916"/>
              <a:chExt cx="2093433" cy="2093433"/>
            </a:xfrm>
          </p:grpSpPr>
          <p:pic>
            <p:nvPicPr>
              <p:cNvPr id="4" name="Picture 3">
                <a:extLst>
                  <a:ext uri="{FF2B5EF4-FFF2-40B4-BE49-F238E27FC236}">
                    <a16:creationId xmlns:a16="http://schemas.microsoft.com/office/drawing/2014/main" id="{79A55492-7772-46FF-9121-F0F17E25F0FD}"/>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 name="Rectangle 4">
                <a:extLst>
                  <a:ext uri="{FF2B5EF4-FFF2-40B4-BE49-F238E27FC236}">
                    <a16:creationId xmlns:a16="http://schemas.microsoft.com/office/drawing/2014/main" id="{DCECBAD6-B2C9-BF32-2B54-AD7949D3AD64}"/>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13" name="Straight Connector 12">
              <a:extLst>
                <a:ext uri="{FF2B5EF4-FFF2-40B4-BE49-F238E27FC236}">
                  <a16:creationId xmlns:a16="http://schemas.microsoft.com/office/drawing/2014/main" id="{D5DDF912-0CF0-C317-BC23-8DE01541976E}"/>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EC3E4548-F11B-A5F3-7CB6-5E069EA7F8F1}"/>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75D2D35D-8748-5BB6-0D36-229AFC8E1B69}"/>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16" name="Round Same-side Corner of Rectangle 15">
              <a:extLst>
                <a:ext uri="{FF2B5EF4-FFF2-40B4-BE49-F238E27FC236}">
                  <a16:creationId xmlns:a16="http://schemas.microsoft.com/office/drawing/2014/main" id="{5320B53C-49C4-8D27-5A03-D4CAF60E0B21}"/>
                </a:ext>
              </a:extLst>
            </p:cNvPr>
            <p:cNvSpPr/>
            <p:nvPr/>
          </p:nvSpPr>
          <p:spPr>
            <a:xfrm rot="10800000">
              <a:off x="4813145" y="3125976"/>
              <a:ext cx="1044825" cy="170351"/>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58E8662E-7262-A696-B0CE-37511C977E63}"/>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18" name="TextBox 17">
              <a:extLst>
                <a:ext uri="{FF2B5EF4-FFF2-40B4-BE49-F238E27FC236}">
                  <a16:creationId xmlns:a16="http://schemas.microsoft.com/office/drawing/2014/main" id="{F2F92C18-C526-57E6-0CB4-EBB643BEAFE1}"/>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19" name="TextBox 18">
              <a:extLst>
                <a:ext uri="{FF2B5EF4-FFF2-40B4-BE49-F238E27FC236}">
                  <a16:creationId xmlns:a16="http://schemas.microsoft.com/office/drawing/2014/main" id="{D2F13442-64DE-B5CE-4E80-49764156C420}"/>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20" name="TextBox 19">
              <a:extLst>
                <a:ext uri="{FF2B5EF4-FFF2-40B4-BE49-F238E27FC236}">
                  <a16:creationId xmlns:a16="http://schemas.microsoft.com/office/drawing/2014/main" id="{FEE1FA11-34C3-9A2A-4D55-67DAEBD66723}"/>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12" name="Straight Connector 11">
              <a:extLst>
                <a:ext uri="{FF2B5EF4-FFF2-40B4-BE49-F238E27FC236}">
                  <a16:creationId xmlns:a16="http://schemas.microsoft.com/office/drawing/2014/main" id="{BE689B00-DC6A-F36A-A6A3-E4D3C45DAA14}"/>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35" name="Group 34">
            <a:extLst>
              <a:ext uri="{FF2B5EF4-FFF2-40B4-BE49-F238E27FC236}">
                <a16:creationId xmlns:a16="http://schemas.microsoft.com/office/drawing/2014/main" id="{D0C8B0A5-FF3A-6756-51A7-5CD037003911}"/>
              </a:ext>
            </a:extLst>
          </p:cNvPr>
          <p:cNvGrpSpPr/>
          <p:nvPr/>
        </p:nvGrpSpPr>
        <p:grpSpPr>
          <a:xfrm>
            <a:off x="4329066" y="2606726"/>
            <a:ext cx="740783" cy="645657"/>
            <a:chOff x="4274869" y="1829487"/>
            <a:chExt cx="1934545" cy="1689890"/>
          </a:xfrm>
        </p:grpSpPr>
        <p:grpSp>
          <p:nvGrpSpPr>
            <p:cNvPr id="36" name="Group 35">
              <a:extLst>
                <a:ext uri="{FF2B5EF4-FFF2-40B4-BE49-F238E27FC236}">
                  <a16:creationId xmlns:a16="http://schemas.microsoft.com/office/drawing/2014/main" id="{C0B5305F-EDE6-D50C-6049-713DE011B7D5}"/>
                </a:ext>
              </a:extLst>
            </p:cNvPr>
            <p:cNvGrpSpPr/>
            <p:nvPr/>
          </p:nvGrpSpPr>
          <p:grpSpPr>
            <a:xfrm>
              <a:off x="4339280" y="1829487"/>
              <a:ext cx="1870134" cy="1689890"/>
              <a:chOff x="2946400" y="2103916"/>
              <a:chExt cx="2093433" cy="2093433"/>
            </a:xfrm>
          </p:grpSpPr>
          <p:pic>
            <p:nvPicPr>
              <p:cNvPr id="46" name="Picture 45">
                <a:extLst>
                  <a:ext uri="{FF2B5EF4-FFF2-40B4-BE49-F238E27FC236}">
                    <a16:creationId xmlns:a16="http://schemas.microsoft.com/office/drawing/2014/main" id="{84AADF99-0BD9-63FE-3F0E-1FCEB6D72D25}"/>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47" name="Rectangle 46">
                <a:extLst>
                  <a:ext uri="{FF2B5EF4-FFF2-40B4-BE49-F238E27FC236}">
                    <a16:creationId xmlns:a16="http://schemas.microsoft.com/office/drawing/2014/main" id="{B3F3AA3F-FBE2-E979-D268-1283994F089F}"/>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sp>
          <p:nvSpPr>
            <p:cNvPr id="40" name="Round Same-side Corner of Rectangle 39">
              <a:extLst>
                <a:ext uri="{FF2B5EF4-FFF2-40B4-BE49-F238E27FC236}">
                  <a16:creationId xmlns:a16="http://schemas.microsoft.com/office/drawing/2014/main" id="{BB5F2978-148E-8E39-678F-57AD17B46923}"/>
                </a:ext>
              </a:extLst>
            </p:cNvPr>
            <p:cNvSpPr/>
            <p:nvPr/>
          </p:nvSpPr>
          <p:spPr>
            <a:xfrm rot="10800000">
              <a:off x="4813146" y="2924091"/>
              <a:ext cx="1044825" cy="372235"/>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1" name="TextBox 40">
              <a:extLst>
                <a:ext uri="{FF2B5EF4-FFF2-40B4-BE49-F238E27FC236}">
                  <a16:creationId xmlns:a16="http://schemas.microsoft.com/office/drawing/2014/main" id="{5C2F2078-521F-1417-B5CA-68B4DFCE4CD1}"/>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42" name="TextBox 41">
              <a:extLst>
                <a:ext uri="{FF2B5EF4-FFF2-40B4-BE49-F238E27FC236}">
                  <a16:creationId xmlns:a16="http://schemas.microsoft.com/office/drawing/2014/main" id="{4F9EAEDA-3BE0-D200-8F6B-26A608896EF2}"/>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43" name="TextBox 42">
              <a:extLst>
                <a:ext uri="{FF2B5EF4-FFF2-40B4-BE49-F238E27FC236}">
                  <a16:creationId xmlns:a16="http://schemas.microsoft.com/office/drawing/2014/main" id="{1C4D1F29-7DCD-54D9-9B6C-7FFEB122B662}"/>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44" name="TextBox 43">
              <a:extLst>
                <a:ext uri="{FF2B5EF4-FFF2-40B4-BE49-F238E27FC236}">
                  <a16:creationId xmlns:a16="http://schemas.microsoft.com/office/drawing/2014/main" id="{A471C59B-10A8-60BE-5DFC-4BA5FDCE9B10}"/>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45" name="Straight Connector 44">
              <a:extLst>
                <a:ext uri="{FF2B5EF4-FFF2-40B4-BE49-F238E27FC236}">
                  <a16:creationId xmlns:a16="http://schemas.microsoft.com/office/drawing/2014/main" id="{912A9C93-CEE5-2413-4E89-EDB7B8AE7368}"/>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930203C8-6151-A8B4-5AC3-7E901230B7B7}"/>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CFFDC6A-72BF-BF2E-6D88-3871261922AE}"/>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C98D467-E512-83C7-B9B7-45A80902677E}"/>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48" name="Group 47">
            <a:extLst>
              <a:ext uri="{FF2B5EF4-FFF2-40B4-BE49-F238E27FC236}">
                <a16:creationId xmlns:a16="http://schemas.microsoft.com/office/drawing/2014/main" id="{07BF48E1-AAB0-5753-5D1A-2772FF7A0440}"/>
              </a:ext>
            </a:extLst>
          </p:cNvPr>
          <p:cNvGrpSpPr/>
          <p:nvPr/>
        </p:nvGrpSpPr>
        <p:grpSpPr>
          <a:xfrm>
            <a:off x="4329066" y="4170895"/>
            <a:ext cx="740783" cy="645657"/>
            <a:chOff x="4274869" y="1829487"/>
            <a:chExt cx="1934545" cy="1689890"/>
          </a:xfrm>
        </p:grpSpPr>
        <p:grpSp>
          <p:nvGrpSpPr>
            <p:cNvPr id="49" name="Group 48">
              <a:extLst>
                <a:ext uri="{FF2B5EF4-FFF2-40B4-BE49-F238E27FC236}">
                  <a16:creationId xmlns:a16="http://schemas.microsoft.com/office/drawing/2014/main" id="{23CD067A-91A2-FFC7-0106-D6746D68979A}"/>
                </a:ext>
              </a:extLst>
            </p:cNvPr>
            <p:cNvGrpSpPr/>
            <p:nvPr/>
          </p:nvGrpSpPr>
          <p:grpSpPr>
            <a:xfrm>
              <a:off x="4339280" y="1829487"/>
              <a:ext cx="1870134" cy="1689890"/>
              <a:chOff x="2946400" y="2103916"/>
              <a:chExt cx="2093433" cy="2093433"/>
            </a:xfrm>
          </p:grpSpPr>
          <p:pic>
            <p:nvPicPr>
              <p:cNvPr id="59" name="Picture 58">
                <a:extLst>
                  <a:ext uri="{FF2B5EF4-FFF2-40B4-BE49-F238E27FC236}">
                    <a16:creationId xmlns:a16="http://schemas.microsoft.com/office/drawing/2014/main" id="{99733AB5-E4D3-344E-4828-AB5C842290EC}"/>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60" name="Rectangle 59">
                <a:extLst>
                  <a:ext uri="{FF2B5EF4-FFF2-40B4-BE49-F238E27FC236}">
                    <a16:creationId xmlns:a16="http://schemas.microsoft.com/office/drawing/2014/main" id="{2762AA13-9F15-F90C-D79A-BFD808F3FF5E}"/>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sp>
          <p:nvSpPr>
            <p:cNvPr id="50" name="Round Same-side Corner of Rectangle 49">
              <a:extLst>
                <a:ext uri="{FF2B5EF4-FFF2-40B4-BE49-F238E27FC236}">
                  <a16:creationId xmlns:a16="http://schemas.microsoft.com/office/drawing/2014/main" id="{7128C901-633E-A954-1D06-AD908CC6CEE0}"/>
                </a:ext>
              </a:extLst>
            </p:cNvPr>
            <p:cNvSpPr/>
            <p:nvPr/>
          </p:nvSpPr>
          <p:spPr>
            <a:xfrm rot="10800000">
              <a:off x="4813146" y="2706022"/>
              <a:ext cx="1044825" cy="590302"/>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1" name="TextBox 50">
              <a:extLst>
                <a:ext uri="{FF2B5EF4-FFF2-40B4-BE49-F238E27FC236}">
                  <a16:creationId xmlns:a16="http://schemas.microsoft.com/office/drawing/2014/main" id="{3DE6B16F-CD0E-B78C-9710-9B772CE792FB}"/>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2" name="TextBox 51">
              <a:extLst>
                <a:ext uri="{FF2B5EF4-FFF2-40B4-BE49-F238E27FC236}">
                  <a16:creationId xmlns:a16="http://schemas.microsoft.com/office/drawing/2014/main" id="{8F3F2E73-199A-72A0-842A-150EB69B475A}"/>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3" name="TextBox 52">
              <a:extLst>
                <a:ext uri="{FF2B5EF4-FFF2-40B4-BE49-F238E27FC236}">
                  <a16:creationId xmlns:a16="http://schemas.microsoft.com/office/drawing/2014/main" id="{A359BEFA-644B-A4F5-95FA-9F48A15537C7}"/>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4" name="TextBox 53">
              <a:extLst>
                <a:ext uri="{FF2B5EF4-FFF2-40B4-BE49-F238E27FC236}">
                  <a16:creationId xmlns:a16="http://schemas.microsoft.com/office/drawing/2014/main" id="{0A8B0C08-C561-D8F7-D5E7-EC1634E7198F}"/>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5" name="Straight Connector 54">
              <a:extLst>
                <a:ext uri="{FF2B5EF4-FFF2-40B4-BE49-F238E27FC236}">
                  <a16:creationId xmlns:a16="http://schemas.microsoft.com/office/drawing/2014/main" id="{A7A5F9A3-2561-ED78-6EDF-C70873E6CDC4}"/>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FFA293F9-7A15-C018-7691-086C08048ECA}"/>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9A518BAB-1B32-6FD2-F040-FE0DAC865D56}"/>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E4AE4F1F-1234-0B87-D33A-609859F53883}"/>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61" name="Group 60">
            <a:extLst>
              <a:ext uri="{FF2B5EF4-FFF2-40B4-BE49-F238E27FC236}">
                <a16:creationId xmlns:a16="http://schemas.microsoft.com/office/drawing/2014/main" id="{9EC87E73-4400-D9DA-850C-966B80D385CC}"/>
              </a:ext>
            </a:extLst>
          </p:cNvPr>
          <p:cNvGrpSpPr/>
          <p:nvPr/>
        </p:nvGrpSpPr>
        <p:grpSpPr>
          <a:xfrm>
            <a:off x="4313108" y="3370096"/>
            <a:ext cx="740783" cy="645657"/>
            <a:chOff x="4274869" y="1829487"/>
            <a:chExt cx="1934545" cy="1689890"/>
          </a:xfrm>
        </p:grpSpPr>
        <p:grpSp>
          <p:nvGrpSpPr>
            <p:cNvPr id="62" name="Group 61">
              <a:extLst>
                <a:ext uri="{FF2B5EF4-FFF2-40B4-BE49-F238E27FC236}">
                  <a16:creationId xmlns:a16="http://schemas.microsoft.com/office/drawing/2014/main" id="{81CFFCB2-6461-A82B-E43F-162AE98E18B9}"/>
                </a:ext>
              </a:extLst>
            </p:cNvPr>
            <p:cNvGrpSpPr/>
            <p:nvPr/>
          </p:nvGrpSpPr>
          <p:grpSpPr>
            <a:xfrm>
              <a:off x="4339280" y="1829487"/>
              <a:ext cx="1870134" cy="1689890"/>
              <a:chOff x="2946400" y="2103916"/>
              <a:chExt cx="2093433" cy="2093433"/>
            </a:xfrm>
          </p:grpSpPr>
          <p:pic>
            <p:nvPicPr>
              <p:cNvPr id="456" name="Picture 455">
                <a:extLst>
                  <a:ext uri="{FF2B5EF4-FFF2-40B4-BE49-F238E27FC236}">
                    <a16:creationId xmlns:a16="http://schemas.microsoft.com/office/drawing/2014/main" id="{B9C17E34-F2E5-E8B3-F84A-BB15A656A0D4}"/>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457" name="Rectangle 456">
                <a:extLst>
                  <a:ext uri="{FF2B5EF4-FFF2-40B4-BE49-F238E27FC236}">
                    <a16:creationId xmlns:a16="http://schemas.microsoft.com/office/drawing/2014/main" id="{24F8D15B-32FB-8F41-96A5-025D09E67D59}"/>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sp>
          <p:nvSpPr>
            <p:cNvPr id="63" name="Round Same-side Corner of Rectangle 62">
              <a:extLst>
                <a:ext uri="{FF2B5EF4-FFF2-40B4-BE49-F238E27FC236}">
                  <a16:creationId xmlns:a16="http://schemas.microsoft.com/office/drawing/2014/main" id="{EB03964E-7A2E-8908-568B-E64FB7200AE6}"/>
                </a:ext>
              </a:extLst>
            </p:cNvPr>
            <p:cNvSpPr/>
            <p:nvPr/>
          </p:nvSpPr>
          <p:spPr>
            <a:xfrm rot="10800000">
              <a:off x="4813146" y="2472997"/>
              <a:ext cx="1044825" cy="823330"/>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48" name="TextBox 447">
              <a:extLst>
                <a:ext uri="{FF2B5EF4-FFF2-40B4-BE49-F238E27FC236}">
                  <a16:creationId xmlns:a16="http://schemas.microsoft.com/office/drawing/2014/main" id="{8711DD4E-5CBD-D195-8EBE-A1DE542EAE36}"/>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449" name="TextBox 448">
              <a:extLst>
                <a:ext uri="{FF2B5EF4-FFF2-40B4-BE49-F238E27FC236}">
                  <a16:creationId xmlns:a16="http://schemas.microsoft.com/office/drawing/2014/main" id="{9833445D-995C-207B-F838-3B1E7BFE73B6}"/>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450" name="TextBox 449">
              <a:extLst>
                <a:ext uri="{FF2B5EF4-FFF2-40B4-BE49-F238E27FC236}">
                  <a16:creationId xmlns:a16="http://schemas.microsoft.com/office/drawing/2014/main" id="{9FB4B4F0-24EC-75BF-15B4-4E6D47B5F85D}"/>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451" name="TextBox 450">
              <a:extLst>
                <a:ext uri="{FF2B5EF4-FFF2-40B4-BE49-F238E27FC236}">
                  <a16:creationId xmlns:a16="http://schemas.microsoft.com/office/drawing/2014/main" id="{50761AEF-AD2B-FBF8-FCD9-11CB1DAEC5D0}"/>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452" name="Straight Connector 451">
              <a:extLst>
                <a:ext uri="{FF2B5EF4-FFF2-40B4-BE49-F238E27FC236}">
                  <a16:creationId xmlns:a16="http://schemas.microsoft.com/office/drawing/2014/main" id="{F2D68C03-9044-070C-7CEA-6E8442833BE4}"/>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53" name="Straight Connector 452">
              <a:extLst>
                <a:ext uri="{FF2B5EF4-FFF2-40B4-BE49-F238E27FC236}">
                  <a16:creationId xmlns:a16="http://schemas.microsoft.com/office/drawing/2014/main" id="{050E8E70-4D8D-6687-C4E9-4FB99D580E84}"/>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54" name="Straight Connector 453">
              <a:extLst>
                <a:ext uri="{FF2B5EF4-FFF2-40B4-BE49-F238E27FC236}">
                  <a16:creationId xmlns:a16="http://schemas.microsoft.com/office/drawing/2014/main" id="{06A4BE38-ED17-08B6-00C0-CF201E305B12}"/>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55" name="Straight Connector 454">
              <a:extLst>
                <a:ext uri="{FF2B5EF4-FFF2-40B4-BE49-F238E27FC236}">
                  <a16:creationId xmlns:a16="http://schemas.microsoft.com/office/drawing/2014/main" id="{FD3BD4F1-C42C-108F-5E1F-120358B1E2C7}"/>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458" name="Group 457">
            <a:extLst>
              <a:ext uri="{FF2B5EF4-FFF2-40B4-BE49-F238E27FC236}">
                <a16:creationId xmlns:a16="http://schemas.microsoft.com/office/drawing/2014/main" id="{C5760862-0F5E-565C-10C5-952C923EE636}"/>
              </a:ext>
            </a:extLst>
          </p:cNvPr>
          <p:cNvGrpSpPr/>
          <p:nvPr/>
        </p:nvGrpSpPr>
        <p:grpSpPr>
          <a:xfrm>
            <a:off x="5854660" y="2606726"/>
            <a:ext cx="740783" cy="645657"/>
            <a:chOff x="4274869" y="1829487"/>
            <a:chExt cx="1934545" cy="1689890"/>
          </a:xfrm>
        </p:grpSpPr>
        <p:grpSp>
          <p:nvGrpSpPr>
            <p:cNvPr id="459" name="Group 458">
              <a:extLst>
                <a:ext uri="{FF2B5EF4-FFF2-40B4-BE49-F238E27FC236}">
                  <a16:creationId xmlns:a16="http://schemas.microsoft.com/office/drawing/2014/main" id="{F94B111E-E636-9698-5B11-FDBCB3C80825}"/>
                </a:ext>
              </a:extLst>
            </p:cNvPr>
            <p:cNvGrpSpPr/>
            <p:nvPr/>
          </p:nvGrpSpPr>
          <p:grpSpPr>
            <a:xfrm>
              <a:off x="4339280" y="1829487"/>
              <a:ext cx="1870134" cy="1689890"/>
              <a:chOff x="2946400" y="2103916"/>
              <a:chExt cx="2093433" cy="2093433"/>
            </a:xfrm>
          </p:grpSpPr>
          <p:pic>
            <p:nvPicPr>
              <p:cNvPr id="469" name="Picture 468">
                <a:extLst>
                  <a:ext uri="{FF2B5EF4-FFF2-40B4-BE49-F238E27FC236}">
                    <a16:creationId xmlns:a16="http://schemas.microsoft.com/office/drawing/2014/main" id="{2DE605CA-5BAB-CF97-A129-6A8809BDBF38}"/>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470" name="Rectangle 469">
                <a:extLst>
                  <a:ext uri="{FF2B5EF4-FFF2-40B4-BE49-F238E27FC236}">
                    <a16:creationId xmlns:a16="http://schemas.microsoft.com/office/drawing/2014/main" id="{18F236FB-1C15-F850-AC12-B8A0FED75633}"/>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460" name="Straight Connector 459">
              <a:extLst>
                <a:ext uri="{FF2B5EF4-FFF2-40B4-BE49-F238E27FC236}">
                  <a16:creationId xmlns:a16="http://schemas.microsoft.com/office/drawing/2014/main" id="{00A53ADC-4309-D651-F1A3-E216523C35F6}"/>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61" name="Straight Connector 460">
              <a:extLst>
                <a:ext uri="{FF2B5EF4-FFF2-40B4-BE49-F238E27FC236}">
                  <a16:creationId xmlns:a16="http://schemas.microsoft.com/office/drawing/2014/main" id="{F58EEEAB-7CC6-ECB2-C100-CF853025B216}"/>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62" name="Straight Connector 461">
              <a:extLst>
                <a:ext uri="{FF2B5EF4-FFF2-40B4-BE49-F238E27FC236}">
                  <a16:creationId xmlns:a16="http://schemas.microsoft.com/office/drawing/2014/main" id="{CF33EA7F-F5C7-B576-AB1D-0D5669953020}"/>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463" name="Round Same-side Corner of Rectangle 462">
              <a:extLst>
                <a:ext uri="{FF2B5EF4-FFF2-40B4-BE49-F238E27FC236}">
                  <a16:creationId xmlns:a16="http://schemas.microsoft.com/office/drawing/2014/main" id="{6C84571E-8502-1D0C-9D8F-66F7250BD2A9}"/>
                </a:ext>
              </a:extLst>
            </p:cNvPr>
            <p:cNvSpPr/>
            <p:nvPr/>
          </p:nvSpPr>
          <p:spPr>
            <a:xfrm rot="10800000">
              <a:off x="4813141" y="3125973"/>
              <a:ext cx="1044827" cy="170353"/>
            </a:xfrm>
            <a:prstGeom prst="round2Same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64" name="TextBox 463">
              <a:extLst>
                <a:ext uri="{FF2B5EF4-FFF2-40B4-BE49-F238E27FC236}">
                  <a16:creationId xmlns:a16="http://schemas.microsoft.com/office/drawing/2014/main" id="{F19E19A1-3C0E-7703-8E08-6B4383891BCC}"/>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465" name="TextBox 464">
              <a:extLst>
                <a:ext uri="{FF2B5EF4-FFF2-40B4-BE49-F238E27FC236}">
                  <a16:creationId xmlns:a16="http://schemas.microsoft.com/office/drawing/2014/main" id="{BE7A6F18-828F-5E87-325E-0D431D4C75C4}"/>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466" name="TextBox 465">
              <a:extLst>
                <a:ext uri="{FF2B5EF4-FFF2-40B4-BE49-F238E27FC236}">
                  <a16:creationId xmlns:a16="http://schemas.microsoft.com/office/drawing/2014/main" id="{45544618-6BCC-F28C-D0E5-6C83ED520B3F}"/>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467" name="TextBox 466">
              <a:extLst>
                <a:ext uri="{FF2B5EF4-FFF2-40B4-BE49-F238E27FC236}">
                  <a16:creationId xmlns:a16="http://schemas.microsoft.com/office/drawing/2014/main" id="{E43F0830-534F-44E7-F657-F708FD71AAFA}"/>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468" name="Straight Connector 467">
              <a:extLst>
                <a:ext uri="{FF2B5EF4-FFF2-40B4-BE49-F238E27FC236}">
                  <a16:creationId xmlns:a16="http://schemas.microsoft.com/office/drawing/2014/main" id="{5198919B-F9FD-1FC1-F00C-1087D766CD89}"/>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471" name="Group 470">
            <a:extLst>
              <a:ext uri="{FF2B5EF4-FFF2-40B4-BE49-F238E27FC236}">
                <a16:creationId xmlns:a16="http://schemas.microsoft.com/office/drawing/2014/main" id="{EF56D6F5-398A-38EA-4848-6677CC078838}"/>
              </a:ext>
            </a:extLst>
          </p:cNvPr>
          <p:cNvGrpSpPr/>
          <p:nvPr/>
        </p:nvGrpSpPr>
        <p:grpSpPr>
          <a:xfrm>
            <a:off x="5844082" y="3394758"/>
            <a:ext cx="740783" cy="645657"/>
            <a:chOff x="4274869" y="1829487"/>
            <a:chExt cx="1934545" cy="1689890"/>
          </a:xfrm>
        </p:grpSpPr>
        <p:grpSp>
          <p:nvGrpSpPr>
            <p:cNvPr id="472" name="Group 471">
              <a:extLst>
                <a:ext uri="{FF2B5EF4-FFF2-40B4-BE49-F238E27FC236}">
                  <a16:creationId xmlns:a16="http://schemas.microsoft.com/office/drawing/2014/main" id="{F0A6EDE4-BC72-20CC-5DF5-B9325E3B9791}"/>
                </a:ext>
              </a:extLst>
            </p:cNvPr>
            <p:cNvGrpSpPr/>
            <p:nvPr/>
          </p:nvGrpSpPr>
          <p:grpSpPr>
            <a:xfrm>
              <a:off x="4339280" y="1829487"/>
              <a:ext cx="1870134" cy="1689890"/>
              <a:chOff x="2946400" y="2103916"/>
              <a:chExt cx="2093433" cy="2093433"/>
            </a:xfrm>
          </p:grpSpPr>
          <p:pic>
            <p:nvPicPr>
              <p:cNvPr id="482" name="Picture 481">
                <a:extLst>
                  <a:ext uri="{FF2B5EF4-FFF2-40B4-BE49-F238E27FC236}">
                    <a16:creationId xmlns:a16="http://schemas.microsoft.com/office/drawing/2014/main" id="{A48C63A0-412E-A0D7-BE63-F71EDCEE713C}"/>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483" name="Rectangle 482">
                <a:extLst>
                  <a:ext uri="{FF2B5EF4-FFF2-40B4-BE49-F238E27FC236}">
                    <a16:creationId xmlns:a16="http://schemas.microsoft.com/office/drawing/2014/main" id="{B42644C0-36A2-1F3A-3A10-16ADAE62AD65}"/>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474" name="Straight Connector 473">
              <a:extLst>
                <a:ext uri="{FF2B5EF4-FFF2-40B4-BE49-F238E27FC236}">
                  <a16:creationId xmlns:a16="http://schemas.microsoft.com/office/drawing/2014/main" id="{348A6C64-B190-D1F1-5D26-62C99DA8436E}"/>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75" name="Straight Connector 474">
              <a:extLst>
                <a:ext uri="{FF2B5EF4-FFF2-40B4-BE49-F238E27FC236}">
                  <a16:creationId xmlns:a16="http://schemas.microsoft.com/office/drawing/2014/main" id="{5BC38619-8B7E-B680-FEB8-8EF3419B4FE8}"/>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476" name="Round Same-side Corner of Rectangle 475">
              <a:extLst>
                <a:ext uri="{FF2B5EF4-FFF2-40B4-BE49-F238E27FC236}">
                  <a16:creationId xmlns:a16="http://schemas.microsoft.com/office/drawing/2014/main" id="{58B99659-3763-1C00-90EC-E581902113F9}"/>
                </a:ext>
              </a:extLst>
            </p:cNvPr>
            <p:cNvSpPr/>
            <p:nvPr/>
          </p:nvSpPr>
          <p:spPr>
            <a:xfrm rot="10800000">
              <a:off x="4813136" y="2941332"/>
              <a:ext cx="1044827" cy="354990"/>
            </a:xfrm>
            <a:prstGeom prst="round2Same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77" name="TextBox 476">
              <a:extLst>
                <a:ext uri="{FF2B5EF4-FFF2-40B4-BE49-F238E27FC236}">
                  <a16:creationId xmlns:a16="http://schemas.microsoft.com/office/drawing/2014/main" id="{3323B10D-E8EF-7C39-D710-59A4ECB80EA6}"/>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478" name="TextBox 477">
              <a:extLst>
                <a:ext uri="{FF2B5EF4-FFF2-40B4-BE49-F238E27FC236}">
                  <a16:creationId xmlns:a16="http://schemas.microsoft.com/office/drawing/2014/main" id="{1FA7FCA2-0F93-3C66-0B5B-36E76C463837}"/>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479" name="TextBox 478">
              <a:extLst>
                <a:ext uri="{FF2B5EF4-FFF2-40B4-BE49-F238E27FC236}">
                  <a16:creationId xmlns:a16="http://schemas.microsoft.com/office/drawing/2014/main" id="{8DC07000-D1D9-0F57-A793-E4924425F7C8}"/>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480" name="TextBox 479">
              <a:extLst>
                <a:ext uri="{FF2B5EF4-FFF2-40B4-BE49-F238E27FC236}">
                  <a16:creationId xmlns:a16="http://schemas.microsoft.com/office/drawing/2014/main" id="{B41E4113-3DFF-332F-6D00-C25D26AB8926}"/>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481" name="Straight Connector 480">
              <a:extLst>
                <a:ext uri="{FF2B5EF4-FFF2-40B4-BE49-F238E27FC236}">
                  <a16:creationId xmlns:a16="http://schemas.microsoft.com/office/drawing/2014/main" id="{9B1E4069-FE39-273F-6FD3-AF3498D6FEA8}"/>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73" name="Straight Connector 472">
              <a:extLst>
                <a:ext uri="{FF2B5EF4-FFF2-40B4-BE49-F238E27FC236}">
                  <a16:creationId xmlns:a16="http://schemas.microsoft.com/office/drawing/2014/main" id="{768CDC60-2BCF-4543-15FF-0131B831998C}"/>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484" name="Group 483">
            <a:extLst>
              <a:ext uri="{FF2B5EF4-FFF2-40B4-BE49-F238E27FC236}">
                <a16:creationId xmlns:a16="http://schemas.microsoft.com/office/drawing/2014/main" id="{C49AD04F-CA48-5185-A60C-B9786934E0C3}"/>
              </a:ext>
            </a:extLst>
          </p:cNvPr>
          <p:cNvGrpSpPr/>
          <p:nvPr/>
        </p:nvGrpSpPr>
        <p:grpSpPr>
          <a:xfrm>
            <a:off x="5840229" y="4163796"/>
            <a:ext cx="740783" cy="645657"/>
            <a:chOff x="4274869" y="1829487"/>
            <a:chExt cx="1934545" cy="1689890"/>
          </a:xfrm>
        </p:grpSpPr>
        <p:grpSp>
          <p:nvGrpSpPr>
            <p:cNvPr id="485" name="Group 484">
              <a:extLst>
                <a:ext uri="{FF2B5EF4-FFF2-40B4-BE49-F238E27FC236}">
                  <a16:creationId xmlns:a16="http://schemas.microsoft.com/office/drawing/2014/main" id="{FADCBEA9-42FC-66A7-0DF3-6EA943365DEC}"/>
                </a:ext>
              </a:extLst>
            </p:cNvPr>
            <p:cNvGrpSpPr/>
            <p:nvPr/>
          </p:nvGrpSpPr>
          <p:grpSpPr>
            <a:xfrm>
              <a:off x="4339280" y="1829487"/>
              <a:ext cx="1870134" cy="1689890"/>
              <a:chOff x="2946400" y="2103916"/>
              <a:chExt cx="2093433" cy="2093433"/>
            </a:xfrm>
          </p:grpSpPr>
          <p:pic>
            <p:nvPicPr>
              <p:cNvPr id="495" name="Picture 494">
                <a:extLst>
                  <a:ext uri="{FF2B5EF4-FFF2-40B4-BE49-F238E27FC236}">
                    <a16:creationId xmlns:a16="http://schemas.microsoft.com/office/drawing/2014/main" id="{339CB603-6650-4E26-711F-AB39FC5E9354}"/>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497" name="Rectangle 496">
                <a:extLst>
                  <a:ext uri="{FF2B5EF4-FFF2-40B4-BE49-F238E27FC236}">
                    <a16:creationId xmlns:a16="http://schemas.microsoft.com/office/drawing/2014/main" id="{72E9C690-4851-2964-E064-0FA1F4347F26}"/>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488" name="Straight Connector 487">
              <a:extLst>
                <a:ext uri="{FF2B5EF4-FFF2-40B4-BE49-F238E27FC236}">
                  <a16:creationId xmlns:a16="http://schemas.microsoft.com/office/drawing/2014/main" id="{5740729E-68C1-163F-474F-FD9E9A57B27A}"/>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489" name="Round Same-side Corner of Rectangle 488">
              <a:extLst>
                <a:ext uri="{FF2B5EF4-FFF2-40B4-BE49-F238E27FC236}">
                  <a16:creationId xmlns:a16="http://schemas.microsoft.com/office/drawing/2014/main" id="{667D7B3C-391D-C712-C5A7-C0239A869BAE}"/>
                </a:ext>
              </a:extLst>
            </p:cNvPr>
            <p:cNvSpPr/>
            <p:nvPr/>
          </p:nvSpPr>
          <p:spPr>
            <a:xfrm rot="10800000">
              <a:off x="4813133" y="2706024"/>
              <a:ext cx="1044827" cy="590300"/>
            </a:xfrm>
            <a:prstGeom prst="round2Same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90" name="TextBox 489">
              <a:extLst>
                <a:ext uri="{FF2B5EF4-FFF2-40B4-BE49-F238E27FC236}">
                  <a16:creationId xmlns:a16="http://schemas.microsoft.com/office/drawing/2014/main" id="{B6E8518F-CC57-D300-FACE-3A66600672A3}"/>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491" name="TextBox 490">
              <a:extLst>
                <a:ext uri="{FF2B5EF4-FFF2-40B4-BE49-F238E27FC236}">
                  <a16:creationId xmlns:a16="http://schemas.microsoft.com/office/drawing/2014/main" id="{FDF8E2F9-84E1-B98B-47FC-094B9A1A83B5}"/>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492" name="TextBox 491">
              <a:extLst>
                <a:ext uri="{FF2B5EF4-FFF2-40B4-BE49-F238E27FC236}">
                  <a16:creationId xmlns:a16="http://schemas.microsoft.com/office/drawing/2014/main" id="{6B7E1AD3-C4F4-A5C7-1E0F-FD866D0EB312}"/>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493" name="TextBox 492">
              <a:extLst>
                <a:ext uri="{FF2B5EF4-FFF2-40B4-BE49-F238E27FC236}">
                  <a16:creationId xmlns:a16="http://schemas.microsoft.com/office/drawing/2014/main" id="{7576387D-F1D8-5472-7570-FF3BF9A73A01}"/>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494" name="Straight Connector 493">
              <a:extLst>
                <a:ext uri="{FF2B5EF4-FFF2-40B4-BE49-F238E27FC236}">
                  <a16:creationId xmlns:a16="http://schemas.microsoft.com/office/drawing/2014/main" id="{9D0EAC0F-D317-C995-FA45-807840CCCB52}"/>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87" name="Straight Connector 486">
              <a:extLst>
                <a:ext uri="{FF2B5EF4-FFF2-40B4-BE49-F238E27FC236}">
                  <a16:creationId xmlns:a16="http://schemas.microsoft.com/office/drawing/2014/main" id="{F06B576B-E7E5-7841-BCE5-B06704CD9A80}"/>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86" name="Straight Connector 485">
              <a:extLst>
                <a:ext uri="{FF2B5EF4-FFF2-40B4-BE49-F238E27FC236}">
                  <a16:creationId xmlns:a16="http://schemas.microsoft.com/office/drawing/2014/main" id="{6C7A037F-9947-D920-8D3C-6EB327EB97D9}"/>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498" name="Group 497">
            <a:extLst>
              <a:ext uri="{FF2B5EF4-FFF2-40B4-BE49-F238E27FC236}">
                <a16:creationId xmlns:a16="http://schemas.microsoft.com/office/drawing/2014/main" id="{FE925C44-36DB-EA2C-0182-1F5952322343}"/>
              </a:ext>
            </a:extLst>
          </p:cNvPr>
          <p:cNvGrpSpPr/>
          <p:nvPr/>
        </p:nvGrpSpPr>
        <p:grpSpPr>
          <a:xfrm>
            <a:off x="5849871" y="1832666"/>
            <a:ext cx="740783" cy="645657"/>
            <a:chOff x="4274869" y="1829487"/>
            <a:chExt cx="1934545" cy="1689890"/>
          </a:xfrm>
        </p:grpSpPr>
        <p:grpSp>
          <p:nvGrpSpPr>
            <p:cNvPr id="499" name="Group 498">
              <a:extLst>
                <a:ext uri="{FF2B5EF4-FFF2-40B4-BE49-F238E27FC236}">
                  <a16:creationId xmlns:a16="http://schemas.microsoft.com/office/drawing/2014/main" id="{D81F0C0B-C316-E241-EFCA-BC2FFF156CD4}"/>
                </a:ext>
              </a:extLst>
            </p:cNvPr>
            <p:cNvGrpSpPr/>
            <p:nvPr/>
          </p:nvGrpSpPr>
          <p:grpSpPr>
            <a:xfrm>
              <a:off x="4339280" y="1829487"/>
              <a:ext cx="1870134" cy="1689890"/>
              <a:chOff x="2946400" y="2103916"/>
              <a:chExt cx="2093433" cy="2093433"/>
            </a:xfrm>
          </p:grpSpPr>
          <p:pic>
            <p:nvPicPr>
              <p:cNvPr id="509" name="Picture 508">
                <a:extLst>
                  <a:ext uri="{FF2B5EF4-FFF2-40B4-BE49-F238E27FC236}">
                    <a16:creationId xmlns:a16="http://schemas.microsoft.com/office/drawing/2014/main" id="{A094192D-4EC4-5C87-C726-B8D58BAE7D0C}"/>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10" name="Rectangle 509">
                <a:extLst>
                  <a:ext uri="{FF2B5EF4-FFF2-40B4-BE49-F238E27FC236}">
                    <a16:creationId xmlns:a16="http://schemas.microsoft.com/office/drawing/2014/main" id="{685A8005-FB72-B80C-415F-433C3B1F786E}"/>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sp>
          <p:nvSpPr>
            <p:cNvPr id="503" name="Round Same-side Corner of Rectangle 502">
              <a:extLst>
                <a:ext uri="{FF2B5EF4-FFF2-40B4-BE49-F238E27FC236}">
                  <a16:creationId xmlns:a16="http://schemas.microsoft.com/office/drawing/2014/main" id="{FF75E8C6-B63F-9A11-296E-B13A4A537EA4}"/>
                </a:ext>
              </a:extLst>
            </p:cNvPr>
            <p:cNvSpPr/>
            <p:nvPr/>
          </p:nvSpPr>
          <p:spPr>
            <a:xfrm rot="10800000">
              <a:off x="4813138" y="2466459"/>
              <a:ext cx="1044827" cy="829865"/>
            </a:xfrm>
            <a:prstGeom prst="round2Same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04" name="TextBox 503">
              <a:extLst>
                <a:ext uri="{FF2B5EF4-FFF2-40B4-BE49-F238E27FC236}">
                  <a16:creationId xmlns:a16="http://schemas.microsoft.com/office/drawing/2014/main" id="{AD090F1D-AF21-4665-531E-C599225401F0}"/>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05" name="TextBox 504">
              <a:extLst>
                <a:ext uri="{FF2B5EF4-FFF2-40B4-BE49-F238E27FC236}">
                  <a16:creationId xmlns:a16="http://schemas.microsoft.com/office/drawing/2014/main" id="{6033C7BC-D675-FAEA-DF0B-3C086F034FFB}"/>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06" name="TextBox 505">
              <a:extLst>
                <a:ext uri="{FF2B5EF4-FFF2-40B4-BE49-F238E27FC236}">
                  <a16:creationId xmlns:a16="http://schemas.microsoft.com/office/drawing/2014/main" id="{8297D7F8-4FE2-5650-B7AA-ACD096986012}"/>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07" name="TextBox 506">
              <a:extLst>
                <a:ext uri="{FF2B5EF4-FFF2-40B4-BE49-F238E27FC236}">
                  <a16:creationId xmlns:a16="http://schemas.microsoft.com/office/drawing/2014/main" id="{08785E82-95A6-95FD-2328-D1219FF8BAFD}"/>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08" name="Straight Connector 507">
              <a:extLst>
                <a:ext uri="{FF2B5EF4-FFF2-40B4-BE49-F238E27FC236}">
                  <a16:creationId xmlns:a16="http://schemas.microsoft.com/office/drawing/2014/main" id="{D4CD0BE8-F7B1-0C53-D9AA-6F58F5EC66FE}"/>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02" name="Straight Connector 501">
              <a:extLst>
                <a:ext uri="{FF2B5EF4-FFF2-40B4-BE49-F238E27FC236}">
                  <a16:creationId xmlns:a16="http://schemas.microsoft.com/office/drawing/2014/main" id="{9C4AFFB7-D1B1-371C-95E9-335F36A511E1}"/>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00" name="Straight Connector 499">
              <a:extLst>
                <a:ext uri="{FF2B5EF4-FFF2-40B4-BE49-F238E27FC236}">
                  <a16:creationId xmlns:a16="http://schemas.microsoft.com/office/drawing/2014/main" id="{8C3238DB-A1B6-4F5F-F90F-6D7B26507584}"/>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01" name="Straight Connector 500">
              <a:extLst>
                <a:ext uri="{FF2B5EF4-FFF2-40B4-BE49-F238E27FC236}">
                  <a16:creationId xmlns:a16="http://schemas.microsoft.com/office/drawing/2014/main" id="{38430AB1-52D2-51F8-ECE4-8BD9E604D16E}"/>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524" name="Group 523">
            <a:extLst>
              <a:ext uri="{FF2B5EF4-FFF2-40B4-BE49-F238E27FC236}">
                <a16:creationId xmlns:a16="http://schemas.microsoft.com/office/drawing/2014/main" id="{FEE23A8D-21BE-BE91-6E73-EEED5FE24A17}"/>
              </a:ext>
            </a:extLst>
          </p:cNvPr>
          <p:cNvGrpSpPr/>
          <p:nvPr/>
        </p:nvGrpSpPr>
        <p:grpSpPr>
          <a:xfrm>
            <a:off x="7318751" y="4163796"/>
            <a:ext cx="740783" cy="645657"/>
            <a:chOff x="4274869" y="1829487"/>
            <a:chExt cx="1934545" cy="1689890"/>
          </a:xfrm>
        </p:grpSpPr>
        <p:grpSp>
          <p:nvGrpSpPr>
            <p:cNvPr id="525" name="Group 524">
              <a:extLst>
                <a:ext uri="{FF2B5EF4-FFF2-40B4-BE49-F238E27FC236}">
                  <a16:creationId xmlns:a16="http://schemas.microsoft.com/office/drawing/2014/main" id="{48CEED09-F61C-BCB3-C1EE-7AF5AF202CD3}"/>
                </a:ext>
              </a:extLst>
            </p:cNvPr>
            <p:cNvGrpSpPr/>
            <p:nvPr/>
          </p:nvGrpSpPr>
          <p:grpSpPr>
            <a:xfrm>
              <a:off x="4339280" y="1829487"/>
              <a:ext cx="1870134" cy="1689890"/>
              <a:chOff x="2946400" y="2103916"/>
              <a:chExt cx="2093433" cy="2093433"/>
            </a:xfrm>
          </p:grpSpPr>
          <p:pic>
            <p:nvPicPr>
              <p:cNvPr id="535" name="Picture 534">
                <a:extLst>
                  <a:ext uri="{FF2B5EF4-FFF2-40B4-BE49-F238E27FC236}">
                    <a16:creationId xmlns:a16="http://schemas.microsoft.com/office/drawing/2014/main" id="{A2823BE1-0E4D-2E77-ECDE-422EADF4CE27}"/>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36" name="Rectangle 535">
                <a:extLst>
                  <a:ext uri="{FF2B5EF4-FFF2-40B4-BE49-F238E27FC236}">
                    <a16:creationId xmlns:a16="http://schemas.microsoft.com/office/drawing/2014/main" id="{5B66FDE3-65A7-D12D-0539-D78ABD70A81E}"/>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526" name="Straight Connector 525">
              <a:extLst>
                <a:ext uri="{FF2B5EF4-FFF2-40B4-BE49-F238E27FC236}">
                  <a16:creationId xmlns:a16="http://schemas.microsoft.com/office/drawing/2014/main" id="{DB9BBC53-5B89-4D38-4538-3EB7AD100F1F}"/>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27" name="Straight Connector 526">
              <a:extLst>
                <a:ext uri="{FF2B5EF4-FFF2-40B4-BE49-F238E27FC236}">
                  <a16:creationId xmlns:a16="http://schemas.microsoft.com/office/drawing/2014/main" id="{63152A5C-7FD7-D8A2-CDE7-7AE9290DE0AF}"/>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Connector 527">
              <a:extLst>
                <a:ext uri="{FF2B5EF4-FFF2-40B4-BE49-F238E27FC236}">
                  <a16:creationId xmlns:a16="http://schemas.microsoft.com/office/drawing/2014/main" id="{48BE1180-80BF-ECEB-45C7-7A85F319D1AB}"/>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529" name="Round Same-side Corner of Rectangle 528">
              <a:extLst>
                <a:ext uri="{FF2B5EF4-FFF2-40B4-BE49-F238E27FC236}">
                  <a16:creationId xmlns:a16="http://schemas.microsoft.com/office/drawing/2014/main" id="{D09503CE-E2CB-AE11-4659-BF6EA35F188C}"/>
                </a:ext>
              </a:extLst>
            </p:cNvPr>
            <p:cNvSpPr/>
            <p:nvPr/>
          </p:nvSpPr>
          <p:spPr>
            <a:xfrm rot="10800000">
              <a:off x="4813141" y="3125973"/>
              <a:ext cx="1044827" cy="170353"/>
            </a:xfrm>
            <a:prstGeom prst="round2Same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30" name="TextBox 529">
              <a:extLst>
                <a:ext uri="{FF2B5EF4-FFF2-40B4-BE49-F238E27FC236}">
                  <a16:creationId xmlns:a16="http://schemas.microsoft.com/office/drawing/2014/main" id="{86B18D9A-BCA8-5293-5CAB-861418C51CEE}"/>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31" name="TextBox 530">
              <a:extLst>
                <a:ext uri="{FF2B5EF4-FFF2-40B4-BE49-F238E27FC236}">
                  <a16:creationId xmlns:a16="http://schemas.microsoft.com/office/drawing/2014/main" id="{978D0959-3BE5-D082-82F2-EEF37C5EAC7D}"/>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32" name="TextBox 531">
              <a:extLst>
                <a:ext uri="{FF2B5EF4-FFF2-40B4-BE49-F238E27FC236}">
                  <a16:creationId xmlns:a16="http://schemas.microsoft.com/office/drawing/2014/main" id="{D20FAFBF-0BB1-90FD-B3C0-23966C83BBCE}"/>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33" name="TextBox 532">
              <a:extLst>
                <a:ext uri="{FF2B5EF4-FFF2-40B4-BE49-F238E27FC236}">
                  <a16:creationId xmlns:a16="http://schemas.microsoft.com/office/drawing/2014/main" id="{3CC14EA0-E0EE-B42A-DE55-996E0EF531F4}"/>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34" name="Straight Connector 533">
              <a:extLst>
                <a:ext uri="{FF2B5EF4-FFF2-40B4-BE49-F238E27FC236}">
                  <a16:creationId xmlns:a16="http://schemas.microsoft.com/office/drawing/2014/main" id="{F510D900-B628-97E1-88D0-63F37F56E079}"/>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550" name="Group 549">
            <a:extLst>
              <a:ext uri="{FF2B5EF4-FFF2-40B4-BE49-F238E27FC236}">
                <a16:creationId xmlns:a16="http://schemas.microsoft.com/office/drawing/2014/main" id="{14E1E991-D6B2-3C9F-5C04-16D0B33D3484}"/>
              </a:ext>
            </a:extLst>
          </p:cNvPr>
          <p:cNvGrpSpPr/>
          <p:nvPr/>
        </p:nvGrpSpPr>
        <p:grpSpPr>
          <a:xfrm>
            <a:off x="7363308" y="1868505"/>
            <a:ext cx="740783" cy="645657"/>
            <a:chOff x="4274869" y="1829487"/>
            <a:chExt cx="1934545" cy="1689890"/>
          </a:xfrm>
        </p:grpSpPr>
        <p:grpSp>
          <p:nvGrpSpPr>
            <p:cNvPr id="551" name="Group 550">
              <a:extLst>
                <a:ext uri="{FF2B5EF4-FFF2-40B4-BE49-F238E27FC236}">
                  <a16:creationId xmlns:a16="http://schemas.microsoft.com/office/drawing/2014/main" id="{17891EEB-E892-77A7-642A-7B320BF34DF0}"/>
                </a:ext>
              </a:extLst>
            </p:cNvPr>
            <p:cNvGrpSpPr/>
            <p:nvPr/>
          </p:nvGrpSpPr>
          <p:grpSpPr>
            <a:xfrm>
              <a:off x="4339280" y="1829487"/>
              <a:ext cx="1870134" cy="1689890"/>
              <a:chOff x="2946400" y="2103916"/>
              <a:chExt cx="2093433" cy="2093433"/>
            </a:xfrm>
          </p:grpSpPr>
          <p:pic>
            <p:nvPicPr>
              <p:cNvPr id="561" name="Picture 560">
                <a:extLst>
                  <a:ext uri="{FF2B5EF4-FFF2-40B4-BE49-F238E27FC236}">
                    <a16:creationId xmlns:a16="http://schemas.microsoft.com/office/drawing/2014/main" id="{5548DFBB-66FE-13D9-04C9-9F1D5658A463}"/>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62" name="Rectangle 561">
                <a:extLst>
                  <a:ext uri="{FF2B5EF4-FFF2-40B4-BE49-F238E27FC236}">
                    <a16:creationId xmlns:a16="http://schemas.microsoft.com/office/drawing/2014/main" id="{B1E4CC1F-F7F7-6A2D-58C5-6A82662C1103}"/>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552" name="Straight Connector 551">
              <a:extLst>
                <a:ext uri="{FF2B5EF4-FFF2-40B4-BE49-F238E27FC236}">
                  <a16:creationId xmlns:a16="http://schemas.microsoft.com/office/drawing/2014/main" id="{6DDC3F4B-0F07-CC48-1A7E-51572C52D1AB}"/>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53" name="Straight Connector 552">
              <a:extLst>
                <a:ext uri="{FF2B5EF4-FFF2-40B4-BE49-F238E27FC236}">
                  <a16:creationId xmlns:a16="http://schemas.microsoft.com/office/drawing/2014/main" id="{DEB920B7-E97E-32B5-1BB2-4F23A5D58D5A}"/>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554" name="Round Same-side Corner of Rectangle 553">
              <a:extLst>
                <a:ext uri="{FF2B5EF4-FFF2-40B4-BE49-F238E27FC236}">
                  <a16:creationId xmlns:a16="http://schemas.microsoft.com/office/drawing/2014/main" id="{D8303831-6EF5-3FA4-1C4F-A7E23E06911D}"/>
                </a:ext>
              </a:extLst>
            </p:cNvPr>
            <p:cNvSpPr/>
            <p:nvPr/>
          </p:nvSpPr>
          <p:spPr>
            <a:xfrm rot="10800000">
              <a:off x="4813136" y="2941332"/>
              <a:ext cx="1044827" cy="354990"/>
            </a:xfrm>
            <a:prstGeom prst="round2Same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5" name="TextBox 554">
              <a:extLst>
                <a:ext uri="{FF2B5EF4-FFF2-40B4-BE49-F238E27FC236}">
                  <a16:creationId xmlns:a16="http://schemas.microsoft.com/office/drawing/2014/main" id="{909086CD-92AB-64BF-96C6-4E6CF64168A5}"/>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56" name="TextBox 555">
              <a:extLst>
                <a:ext uri="{FF2B5EF4-FFF2-40B4-BE49-F238E27FC236}">
                  <a16:creationId xmlns:a16="http://schemas.microsoft.com/office/drawing/2014/main" id="{255E2145-12C9-FCA0-C8B9-100BC53F9160}"/>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57" name="TextBox 556">
              <a:extLst>
                <a:ext uri="{FF2B5EF4-FFF2-40B4-BE49-F238E27FC236}">
                  <a16:creationId xmlns:a16="http://schemas.microsoft.com/office/drawing/2014/main" id="{299CF9C7-F15F-E743-F65C-42949693B01B}"/>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58" name="TextBox 557">
              <a:extLst>
                <a:ext uri="{FF2B5EF4-FFF2-40B4-BE49-F238E27FC236}">
                  <a16:creationId xmlns:a16="http://schemas.microsoft.com/office/drawing/2014/main" id="{7C183EF4-2A52-E0FC-D0A9-CB7C4A045513}"/>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59" name="Straight Connector 558">
              <a:extLst>
                <a:ext uri="{FF2B5EF4-FFF2-40B4-BE49-F238E27FC236}">
                  <a16:creationId xmlns:a16="http://schemas.microsoft.com/office/drawing/2014/main" id="{FD3A146B-0D34-818A-88A1-CA9DC5FD803C}"/>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60" name="Straight Connector 559">
              <a:extLst>
                <a:ext uri="{FF2B5EF4-FFF2-40B4-BE49-F238E27FC236}">
                  <a16:creationId xmlns:a16="http://schemas.microsoft.com/office/drawing/2014/main" id="{575435B6-4ED2-8670-8584-5F1E50071959}"/>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563" name="Group 562">
            <a:extLst>
              <a:ext uri="{FF2B5EF4-FFF2-40B4-BE49-F238E27FC236}">
                <a16:creationId xmlns:a16="http://schemas.microsoft.com/office/drawing/2014/main" id="{7C28785B-6C1B-2479-9936-301D1C4EB6BB}"/>
              </a:ext>
            </a:extLst>
          </p:cNvPr>
          <p:cNvGrpSpPr/>
          <p:nvPr/>
        </p:nvGrpSpPr>
        <p:grpSpPr>
          <a:xfrm>
            <a:off x="7318751" y="3375753"/>
            <a:ext cx="740783" cy="645657"/>
            <a:chOff x="4274869" y="1829487"/>
            <a:chExt cx="1934545" cy="1689890"/>
          </a:xfrm>
        </p:grpSpPr>
        <p:grpSp>
          <p:nvGrpSpPr>
            <p:cNvPr id="564" name="Group 563">
              <a:extLst>
                <a:ext uri="{FF2B5EF4-FFF2-40B4-BE49-F238E27FC236}">
                  <a16:creationId xmlns:a16="http://schemas.microsoft.com/office/drawing/2014/main" id="{ABE377EB-1784-D73F-7C55-9AE7C46BBA57}"/>
                </a:ext>
              </a:extLst>
            </p:cNvPr>
            <p:cNvGrpSpPr/>
            <p:nvPr/>
          </p:nvGrpSpPr>
          <p:grpSpPr>
            <a:xfrm>
              <a:off x="4339280" y="1829487"/>
              <a:ext cx="1870134" cy="1689890"/>
              <a:chOff x="2946400" y="2103916"/>
              <a:chExt cx="2093433" cy="2093433"/>
            </a:xfrm>
          </p:grpSpPr>
          <p:pic>
            <p:nvPicPr>
              <p:cNvPr id="574" name="Picture 573">
                <a:extLst>
                  <a:ext uri="{FF2B5EF4-FFF2-40B4-BE49-F238E27FC236}">
                    <a16:creationId xmlns:a16="http://schemas.microsoft.com/office/drawing/2014/main" id="{E10CCB53-1419-CD95-6FBA-FFC06C899610}"/>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75" name="Rectangle 574">
                <a:extLst>
                  <a:ext uri="{FF2B5EF4-FFF2-40B4-BE49-F238E27FC236}">
                    <a16:creationId xmlns:a16="http://schemas.microsoft.com/office/drawing/2014/main" id="{699CBACA-D695-22BD-A228-A7FC911C70CD}"/>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565" name="Straight Connector 564">
              <a:extLst>
                <a:ext uri="{FF2B5EF4-FFF2-40B4-BE49-F238E27FC236}">
                  <a16:creationId xmlns:a16="http://schemas.microsoft.com/office/drawing/2014/main" id="{764BF881-35E8-10B9-A483-48C1A2251A81}"/>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566" name="Round Same-side Corner of Rectangle 565">
              <a:extLst>
                <a:ext uri="{FF2B5EF4-FFF2-40B4-BE49-F238E27FC236}">
                  <a16:creationId xmlns:a16="http://schemas.microsoft.com/office/drawing/2014/main" id="{CCDB307C-A85D-F056-E1BF-8406DF435844}"/>
                </a:ext>
              </a:extLst>
            </p:cNvPr>
            <p:cNvSpPr/>
            <p:nvPr/>
          </p:nvSpPr>
          <p:spPr>
            <a:xfrm rot="10800000">
              <a:off x="4813133" y="2706024"/>
              <a:ext cx="1044827" cy="590300"/>
            </a:xfrm>
            <a:prstGeom prst="round2Same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67" name="TextBox 566">
              <a:extLst>
                <a:ext uri="{FF2B5EF4-FFF2-40B4-BE49-F238E27FC236}">
                  <a16:creationId xmlns:a16="http://schemas.microsoft.com/office/drawing/2014/main" id="{7D9A5C53-FD9E-60EF-E6DF-AA836909C777}"/>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68" name="TextBox 567">
              <a:extLst>
                <a:ext uri="{FF2B5EF4-FFF2-40B4-BE49-F238E27FC236}">
                  <a16:creationId xmlns:a16="http://schemas.microsoft.com/office/drawing/2014/main" id="{7B488AC2-934A-9F95-6868-069510506A7C}"/>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69" name="TextBox 568">
              <a:extLst>
                <a:ext uri="{FF2B5EF4-FFF2-40B4-BE49-F238E27FC236}">
                  <a16:creationId xmlns:a16="http://schemas.microsoft.com/office/drawing/2014/main" id="{F2218AE2-B914-A65A-E353-E6B3FFADD0F1}"/>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70" name="TextBox 569">
              <a:extLst>
                <a:ext uri="{FF2B5EF4-FFF2-40B4-BE49-F238E27FC236}">
                  <a16:creationId xmlns:a16="http://schemas.microsoft.com/office/drawing/2014/main" id="{EAF33A17-41EE-55CC-5653-2E652C645402}"/>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71" name="Straight Connector 570">
              <a:extLst>
                <a:ext uri="{FF2B5EF4-FFF2-40B4-BE49-F238E27FC236}">
                  <a16:creationId xmlns:a16="http://schemas.microsoft.com/office/drawing/2014/main" id="{E3E34684-FD72-68C6-CC61-81E6A69333B2}"/>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72" name="Straight Connector 571">
              <a:extLst>
                <a:ext uri="{FF2B5EF4-FFF2-40B4-BE49-F238E27FC236}">
                  <a16:creationId xmlns:a16="http://schemas.microsoft.com/office/drawing/2014/main" id="{AF5CB503-1266-E0B7-9D09-C74F73EF8691}"/>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73" name="Straight Connector 572">
              <a:extLst>
                <a:ext uri="{FF2B5EF4-FFF2-40B4-BE49-F238E27FC236}">
                  <a16:creationId xmlns:a16="http://schemas.microsoft.com/office/drawing/2014/main" id="{49575437-7726-6195-1D2B-979854D0DD40}"/>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576" name="Group 575">
            <a:extLst>
              <a:ext uri="{FF2B5EF4-FFF2-40B4-BE49-F238E27FC236}">
                <a16:creationId xmlns:a16="http://schemas.microsoft.com/office/drawing/2014/main" id="{960DEDFB-0013-1755-CFA8-4863D1D37D48}"/>
              </a:ext>
            </a:extLst>
          </p:cNvPr>
          <p:cNvGrpSpPr/>
          <p:nvPr/>
        </p:nvGrpSpPr>
        <p:grpSpPr>
          <a:xfrm>
            <a:off x="7343415" y="2615533"/>
            <a:ext cx="740783" cy="645657"/>
            <a:chOff x="4274869" y="1829487"/>
            <a:chExt cx="1934545" cy="1689890"/>
          </a:xfrm>
        </p:grpSpPr>
        <p:grpSp>
          <p:nvGrpSpPr>
            <p:cNvPr id="577" name="Group 576">
              <a:extLst>
                <a:ext uri="{FF2B5EF4-FFF2-40B4-BE49-F238E27FC236}">
                  <a16:creationId xmlns:a16="http://schemas.microsoft.com/office/drawing/2014/main" id="{D9904293-4715-480A-3F03-A89DF82B9D18}"/>
                </a:ext>
              </a:extLst>
            </p:cNvPr>
            <p:cNvGrpSpPr/>
            <p:nvPr/>
          </p:nvGrpSpPr>
          <p:grpSpPr>
            <a:xfrm>
              <a:off x="4339280" y="1829487"/>
              <a:ext cx="1870134" cy="1689890"/>
              <a:chOff x="2946400" y="2103916"/>
              <a:chExt cx="2093433" cy="2093433"/>
            </a:xfrm>
          </p:grpSpPr>
          <p:pic>
            <p:nvPicPr>
              <p:cNvPr id="587" name="Picture 586">
                <a:extLst>
                  <a:ext uri="{FF2B5EF4-FFF2-40B4-BE49-F238E27FC236}">
                    <a16:creationId xmlns:a16="http://schemas.microsoft.com/office/drawing/2014/main" id="{84A69FC0-AC41-0B82-7129-CCBE1FFB7107}"/>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88" name="Rectangle 587">
                <a:extLst>
                  <a:ext uri="{FF2B5EF4-FFF2-40B4-BE49-F238E27FC236}">
                    <a16:creationId xmlns:a16="http://schemas.microsoft.com/office/drawing/2014/main" id="{1A37AA19-4667-A2A0-8CE9-978217967A97}"/>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sp>
          <p:nvSpPr>
            <p:cNvPr id="578" name="Round Same-side Corner of Rectangle 577">
              <a:extLst>
                <a:ext uri="{FF2B5EF4-FFF2-40B4-BE49-F238E27FC236}">
                  <a16:creationId xmlns:a16="http://schemas.microsoft.com/office/drawing/2014/main" id="{69152C99-07CD-7505-5806-BCA0B482C502}"/>
                </a:ext>
              </a:extLst>
            </p:cNvPr>
            <p:cNvSpPr/>
            <p:nvPr/>
          </p:nvSpPr>
          <p:spPr>
            <a:xfrm rot="10800000">
              <a:off x="4813138" y="2466459"/>
              <a:ext cx="1044827" cy="829865"/>
            </a:xfrm>
            <a:prstGeom prst="round2Same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79" name="TextBox 578">
              <a:extLst>
                <a:ext uri="{FF2B5EF4-FFF2-40B4-BE49-F238E27FC236}">
                  <a16:creationId xmlns:a16="http://schemas.microsoft.com/office/drawing/2014/main" id="{42D68213-5BB9-AB83-4C86-107C4CE3FD04}"/>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80" name="TextBox 579">
              <a:extLst>
                <a:ext uri="{FF2B5EF4-FFF2-40B4-BE49-F238E27FC236}">
                  <a16:creationId xmlns:a16="http://schemas.microsoft.com/office/drawing/2014/main" id="{4313C07D-A70F-3C6D-017E-7E530CF269BA}"/>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81" name="TextBox 580">
              <a:extLst>
                <a:ext uri="{FF2B5EF4-FFF2-40B4-BE49-F238E27FC236}">
                  <a16:creationId xmlns:a16="http://schemas.microsoft.com/office/drawing/2014/main" id="{D258857C-3A5E-BA4E-6D03-D871F4914B11}"/>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82" name="TextBox 581">
              <a:extLst>
                <a:ext uri="{FF2B5EF4-FFF2-40B4-BE49-F238E27FC236}">
                  <a16:creationId xmlns:a16="http://schemas.microsoft.com/office/drawing/2014/main" id="{5AA927B0-EB28-25B4-AEA6-033C3BCA4095}"/>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83" name="Straight Connector 582">
              <a:extLst>
                <a:ext uri="{FF2B5EF4-FFF2-40B4-BE49-F238E27FC236}">
                  <a16:creationId xmlns:a16="http://schemas.microsoft.com/office/drawing/2014/main" id="{165C4C4D-2F6A-C652-CB21-EBD8238A1AF3}"/>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84" name="Straight Connector 583">
              <a:extLst>
                <a:ext uri="{FF2B5EF4-FFF2-40B4-BE49-F238E27FC236}">
                  <a16:creationId xmlns:a16="http://schemas.microsoft.com/office/drawing/2014/main" id="{6B37C671-A18A-2D63-0677-D17061F8DBDF}"/>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85" name="Straight Connector 584">
              <a:extLst>
                <a:ext uri="{FF2B5EF4-FFF2-40B4-BE49-F238E27FC236}">
                  <a16:creationId xmlns:a16="http://schemas.microsoft.com/office/drawing/2014/main" id="{5A026652-81FC-0F86-7021-B2FC79F7BB00}"/>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86" name="Straight Connector 585">
              <a:extLst>
                <a:ext uri="{FF2B5EF4-FFF2-40B4-BE49-F238E27FC236}">
                  <a16:creationId xmlns:a16="http://schemas.microsoft.com/office/drawing/2014/main" id="{852817B2-35FD-7FC0-171E-90DFEA3F7BC5}"/>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grpSp>
      <p:sp>
        <p:nvSpPr>
          <p:cNvPr id="589" name="TextBox 588">
            <a:extLst>
              <a:ext uri="{FF2B5EF4-FFF2-40B4-BE49-F238E27FC236}">
                <a16:creationId xmlns:a16="http://schemas.microsoft.com/office/drawing/2014/main" id="{C4F3485F-40B5-25A2-08A4-D3822D4A19DD}"/>
              </a:ext>
            </a:extLst>
          </p:cNvPr>
          <p:cNvSpPr txBox="1"/>
          <p:nvPr/>
        </p:nvSpPr>
        <p:spPr>
          <a:xfrm>
            <a:off x="3966029" y="1049223"/>
            <a:ext cx="1538396" cy="369332"/>
          </a:xfrm>
          <a:prstGeom prst="rect">
            <a:avLst/>
          </a:prstGeom>
          <a:noFill/>
        </p:spPr>
        <p:txBody>
          <a:bodyPr wrap="square" rtlCol="0">
            <a:spAutoFit/>
          </a:bodyPr>
          <a:lstStyle/>
          <a:p>
            <a:pPr algn="ctr"/>
            <a:r>
              <a:rPr lang="en-US" sz="900"/>
              <a:t>Cream-filled biscuit has the highest amount of fats</a:t>
            </a:r>
          </a:p>
        </p:txBody>
      </p:sp>
      <p:sp>
        <p:nvSpPr>
          <p:cNvPr id="590" name="TextBox 589">
            <a:extLst>
              <a:ext uri="{FF2B5EF4-FFF2-40B4-BE49-F238E27FC236}">
                <a16:creationId xmlns:a16="http://schemas.microsoft.com/office/drawing/2014/main" id="{6FD0C14F-7132-20EA-512F-37905C237D10}"/>
              </a:ext>
            </a:extLst>
          </p:cNvPr>
          <p:cNvSpPr txBox="1"/>
          <p:nvPr/>
        </p:nvSpPr>
        <p:spPr>
          <a:xfrm>
            <a:off x="-52231" y="4915033"/>
            <a:ext cx="9042321" cy="215444"/>
          </a:xfrm>
          <a:prstGeom prst="rect">
            <a:avLst/>
          </a:prstGeom>
          <a:noFill/>
        </p:spPr>
        <p:txBody>
          <a:bodyPr wrap="square" rtlCol="0">
            <a:spAutoFit/>
          </a:bodyPr>
          <a:lstStyle/>
          <a:p>
            <a:r>
              <a:rPr lang="en-US" sz="800"/>
              <a:t>1 refers to lowest amount of the component, and 4 refers to the highest amount of the component, in the biscuit type, where amount is based on the median value of each biscuit type</a:t>
            </a:r>
          </a:p>
        </p:txBody>
      </p:sp>
      <p:sp>
        <p:nvSpPr>
          <p:cNvPr id="591" name="TextBox 590">
            <a:extLst>
              <a:ext uri="{FF2B5EF4-FFF2-40B4-BE49-F238E27FC236}">
                <a16:creationId xmlns:a16="http://schemas.microsoft.com/office/drawing/2014/main" id="{00FCFBE1-21B4-FFC2-5717-9B880A8822FF}"/>
              </a:ext>
            </a:extLst>
          </p:cNvPr>
          <p:cNvSpPr txBox="1"/>
          <p:nvPr/>
        </p:nvSpPr>
        <p:spPr>
          <a:xfrm>
            <a:off x="5453753" y="1050518"/>
            <a:ext cx="1538396" cy="369332"/>
          </a:xfrm>
          <a:prstGeom prst="rect">
            <a:avLst/>
          </a:prstGeom>
          <a:noFill/>
        </p:spPr>
        <p:txBody>
          <a:bodyPr wrap="square" rtlCol="0">
            <a:spAutoFit/>
          </a:bodyPr>
          <a:lstStyle/>
          <a:p>
            <a:pPr algn="ctr"/>
            <a:r>
              <a:rPr lang="en-US" sz="900"/>
              <a:t>Chocolate cookies has the highest amount of sugar</a:t>
            </a:r>
          </a:p>
        </p:txBody>
      </p:sp>
      <p:sp>
        <p:nvSpPr>
          <p:cNvPr id="592" name="TextBox 591">
            <a:extLst>
              <a:ext uri="{FF2B5EF4-FFF2-40B4-BE49-F238E27FC236}">
                <a16:creationId xmlns:a16="http://schemas.microsoft.com/office/drawing/2014/main" id="{D5A2C7DB-E84B-8800-68B2-462C46757749}"/>
              </a:ext>
            </a:extLst>
          </p:cNvPr>
          <p:cNvSpPr txBox="1"/>
          <p:nvPr/>
        </p:nvSpPr>
        <p:spPr>
          <a:xfrm>
            <a:off x="6976832" y="1052196"/>
            <a:ext cx="1538396" cy="369332"/>
          </a:xfrm>
          <a:prstGeom prst="rect">
            <a:avLst/>
          </a:prstGeom>
          <a:noFill/>
        </p:spPr>
        <p:txBody>
          <a:bodyPr wrap="square" rtlCol="0">
            <a:spAutoFit/>
          </a:bodyPr>
          <a:lstStyle/>
          <a:p>
            <a:pPr algn="ctr"/>
            <a:r>
              <a:rPr lang="en-US" sz="900"/>
              <a:t>Cracker has the highest amount of sodium</a:t>
            </a:r>
          </a:p>
        </p:txBody>
      </p:sp>
      <p:sp>
        <p:nvSpPr>
          <p:cNvPr id="597" name="Google Shape;496;p47">
            <a:extLst>
              <a:ext uri="{FF2B5EF4-FFF2-40B4-BE49-F238E27FC236}">
                <a16:creationId xmlns:a16="http://schemas.microsoft.com/office/drawing/2014/main" id="{07B55864-9EBD-6DD3-9632-F0114CED83B2}"/>
              </a:ext>
            </a:extLst>
          </p:cNvPr>
          <p:cNvSpPr txBox="1">
            <a:spLocks noGrp="1"/>
          </p:cNvSpPr>
          <p:nvPr>
            <p:ph type="title"/>
          </p:nvPr>
        </p:nvSpPr>
        <p:spPr>
          <a:xfrm>
            <a:off x="720000" y="26221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Variations in nutrients within each type and among the types call for need to consider a combination of the nutrient amount</a:t>
            </a:r>
            <a:endParaRPr sz="2400"/>
          </a:p>
        </p:txBody>
      </p:sp>
    </p:spTree>
    <p:extLst>
      <p:ext uri="{BB962C8B-B14F-4D97-AF65-F5344CB8AC3E}">
        <p14:creationId xmlns:p14="http://schemas.microsoft.com/office/powerpoint/2010/main" val="1088237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7" name="Rectangle 6">
            <a:extLst>
              <a:ext uri="{FF2B5EF4-FFF2-40B4-BE49-F238E27FC236}">
                <a16:creationId xmlns:a16="http://schemas.microsoft.com/office/drawing/2014/main" id="{F7DB3620-6C88-41DA-EE44-3492CADB40CF}"/>
              </a:ext>
            </a:extLst>
          </p:cNvPr>
          <p:cNvSpPr/>
          <p:nvPr/>
        </p:nvSpPr>
        <p:spPr>
          <a:xfrm>
            <a:off x="4029666" y="1776104"/>
            <a:ext cx="2749506" cy="738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Google Shape;496;p47"/>
          <p:cNvSpPr txBox="1">
            <a:spLocks noGrp="1"/>
          </p:cNvSpPr>
          <p:nvPr>
            <p:ph type="title"/>
          </p:nvPr>
        </p:nvSpPr>
        <p:spPr>
          <a:xfrm>
            <a:off x="720000" y="26221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t>Variations in nutrients within each type and among the types call for need to consider a combination of the nutrient amount</a:t>
            </a:r>
          </a:p>
        </p:txBody>
      </p:sp>
      <p:graphicFrame>
        <p:nvGraphicFramePr>
          <p:cNvPr id="2" name="Table 2">
            <a:extLst>
              <a:ext uri="{FF2B5EF4-FFF2-40B4-BE49-F238E27FC236}">
                <a16:creationId xmlns:a16="http://schemas.microsoft.com/office/drawing/2014/main" id="{479B5C57-B701-838A-A592-D62F3465F019}"/>
              </a:ext>
            </a:extLst>
          </p:cNvPr>
          <p:cNvGraphicFramePr>
            <a:graphicFrameLocks noGrp="1"/>
          </p:cNvGraphicFramePr>
          <p:nvPr/>
        </p:nvGraphicFramePr>
        <p:xfrm>
          <a:off x="2165393" y="1776105"/>
          <a:ext cx="1757386" cy="3040447"/>
        </p:xfrm>
        <a:graphic>
          <a:graphicData uri="http://schemas.openxmlformats.org/drawingml/2006/table">
            <a:tbl>
              <a:tblPr firstRow="1" bandRow="1">
                <a:tableStyleId>{6A4B1A42-8BD2-4FBB-89E5-EFEE815A1FD7}</a:tableStyleId>
              </a:tblPr>
              <a:tblGrid>
                <a:gridCol w="1757386">
                  <a:extLst>
                    <a:ext uri="{9D8B030D-6E8A-4147-A177-3AD203B41FA5}">
                      <a16:colId xmlns:a16="http://schemas.microsoft.com/office/drawing/2014/main" val="291696168"/>
                    </a:ext>
                  </a:extLst>
                </a:gridCol>
              </a:tblGrid>
              <a:tr h="773812">
                <a:tc>
                  <a:txBody>
                    <a:bodyPr/>
                    <a:lstStyle/>
                    <a:p>
                      <a:pPr algn="ctr"/>
                      <a:r>
                        <a:rPr lang="en-US"/>
                        <a:t>Chocolate cookies</a:t>
                      </a:r>
                    </a:p>
                  </a:txBody>
                  <a:tcPr anchor="ctr"/>
                </a:tc>
                <a:extLst>
                  <a:ext uri="{0D108BD9-81ED-4DB2-BD59-A6C34878D82A}">
                    <a16:rowId xmlns:a16="http://schemas.microsoft.com/office/drawing/2014/main" val="1179353082"/>
                  </a:ext>
                </a:extLst>
              </a:tr>
              <a:tr h="755545">
                <a:tc>
                  <a:txBody>
                    <a:bodyPr/>
                    <a:lstStyle/>
                    <a:p>
                      <a:pPr algn="ctr"/>
                      <a:r>
                        <a:rPr lang="en-US"/>
                        <a:t>Cracker</a:t>
                      </a:r>
                    </a:p>
                  </a:txBody>
                  <a:tcPr anchor="ctr"/>
                </a:tc>
                <a:extLst>
                  <a:ext uri="{0D108BD9-81ED-4DB2-BD59-A6C34878D82A}">
                    <a16:rowId xmlns:a16="http://schemas.microsoft.com/office/drawing/2014/main" val="2259665297"/>
                  </a:ext>
                </a:extLst>
              </a:tr>
              <a:tr h="755545">
                <a:tc>
                  <a:txBody>
                    <a:bodyPr/>
                    <a:lstStyle/>
                    <a:p>
                      <a:pPr algn="ctr"/>
                      <a:r>
                        <a:rPr lang="en-US"/>
                        <a:t>Cream filled biscuit</a:t>
                      </a:r>
                    </a:p>
                  </a:txBody>
                  <a:tcPr anchor="ctr"/>
                </a:tc>
                <a:extLst>
                  <a:ext uri="{0D108BD9-81ED-4DB2-BD59-A6C34878D82A}">
                    <a16:rowId xmlns:a16="http://schemas.microsoft.com/office/drawing/2014/main" val="3121181878"/>
                  </a:ext>
                </a:extLst>
              </a:tr>
              <a:tr h="755545">
                <a:tc>
                  <a:txBody>
                    <a:bodyPr/>
                    <a:lstStyle/>
                    <a:p>
                      <a:pPr algn="ctr"/>
                      <a:r>
                        <a:rPr lang="en-US"/>
                        <a:t>Wafer</a:t>
                      </a:r>
                    </a:p>
                  </a:txBody>
                  <a:tcPr anchor="ctr"/>
                </a:tc>
                <a:extLst>
                  <a:ext uri="{0D108BD9-81ED-4DB2-BD59-A6C34878D82A}">
                    <a16:rowId xmlns:a16="http://schemas.microsoft.com/office/drawing/2014/main" val="2309360742"/>
                  </a:ext>
                </a:extLst>
              </a:tr>
            </a:tbl>
          </a:graphicData>
        </a:graphic>
      </p:graphicFrame>
      <p:graphicFrame>
        <p:nvGraphicFramePr>
          <p:cNvPr id="3" name="Table 3">
            <a:extLst>
              <a:ext uri="{FF2B5EF4-FFF2-40B4-BE49-F238E27FC236}">
                <a16:creationId xmlns:a16="http://schemas.microsoft.com/office/drawing/2014/main" id="{8529A4C2-28A1-F2CD-08D9-24295E82B98A}"/>
              </a:ext>
            </a:extLst>
          </p:cNvPr>
          <p:cNvGraphicFramePr>
            <a:graphicFrameLocks noGrp="1"/>
          </p:cNvGraphicFramePr>
          <p:nvPr>
            <p:extLst>
              <p:ext uri="{D42A27DB-BD31-4B8C-83A1-F6EECF244321}">
                <p14:modId xmlns:p14="http://schemas.microsoft.com/office/powerpoint/2010/main" val="3598716478"/>
              </p:ext>
            </p:extLst>
          </p:nvPr>
        </p:nvGraphicFramePr>
        <p:xfrm>
          <a:off x="3922779" y="1405264"/>
          <a:ext cx="4604544" cy="370840"/>
        </p:xfrm>
        <a:graphic>
          <a:graphicData uri="http://schemas.openxmlformats.org/drawingml/2006/table">
            <a:tbl>
              <a:tblPr firstRow="1" bandRow="1">
                <a:tableStyleId>{6A4B1A42-8BD2-4FBB-89E5-EFEE815A1FD7}</a:tableStyleId>
              </a:tblPr>
              <a:tblGrid>
                <a:gridCol w="1534848">
                  <a:extLst>
                    <a:ext uri="{9D8B030D-6E8A-4147-A177-3AD203B41FA5}">
                      <a16:colId xmlns:a16="http://schemas.microsoft.com/office/drawing/2014/main" val="2175652021"/>
                    </a:ext>
                  </a:extLst>
                </a:gridCol>
                <a:gridCol w="1534848">
                  <a:extLst>
                    <a:ext uri="{9D8B030D-6E8A-4147-A177-3AD203B41FA5}">
                      <a16:colId xmlns:a16="http://schemas.microsoft.com/office/drawing/2014/main" val="2058085133"/>
                    </a:ext>
                  </a:extLst>
                </a:gridCol>
                <a:gridCol w="1534848">
                  <a:extLst>
                    <a:ext uri="{9D8B030D-6E8A-4147-A177-3AD203B41FA5}">
                      <a16:colId xmlns:a16="http://schemas.microsoft.com/office/drawing/2014/main" val="760684089"/>
                    </a:ext>
                  </a:extLst>
                </a:gridCol>
              </a:tblGrid>
              <a:tr h="370840">
                <a:tc>
                  <a:txBody>
                    <a:bodyPr/>
                    <a:lstStyle/>
                    <a:p>
                      <a:pPr algn="ctr"/>
                      <a:r>
                        <a:rPr lang="en-US"/>
                        <a:t>Fats</a:t>
                      </a:r>
                    </a:p>
                  </a:txBody>
                  <a:tcPr anchor="ctr"/>
                </a:tc>
                <a:tc>
                  <a:txBody>
                    <a:bodyPr/>
                    <a:lstStyle/>
                    <a:p>
                      <a:pPr algn="ctr"/>
                      <a:r>
                        <a:rPr lang="en-US"/>
                        <a:t>Sugar</a:t>
                      </a:r>
                    </a:p>
                  </a:txBody>
                  <a:tcPr anchor="ctr"/>
                </a:tc>
                <a:tc>
                  <a:txBody>
                    <a:bodyPr/>
                    <a:lstStyle/>
                    <a:p>
                      <a:pPr algn="ctr"/>
                      <a:r>
                        <a:rPr lang="en-US"/>
                        <a:t>Sodium</a:t>
                      </a:r>
                    </a:p>
                  </a:txBody>
                  <a:tcPr anchor="ctr"/>
                </a:tc>
                <a:extLst>
                  <a:ext uri="{0D108BD9-81ED-4DB2-BD59-A6C34878D82A}">
                    <a16:rowId xmlns:a16="http://schemas.microsoft.com/office/drawing/2014/main" val="567350961"/>
                  </a:ext>
                </a:extLst>
              </a:tr>
            </a:tbl>
          </a:graphicData>
        </a:graphic>
      </p:graphicFrame>
      <p:grpSp>
        <p:nvGrpSpPr>
          <p:cNvPr id="21" name="Group 20">
            <a:extLst>
              <a:ext uri="{FF2B5EF4-FFF2-40B4-BE49-F238E27FC236}">
                <a16:creationId xmlns:a16="http://schemas.microsoft.com/office/drawing/2014/main" id="{B0EA2981-66FF-8E90-1C3E-0DEBD7177987}"/>
              </a:ext>
            </a:extLst>
          </p:cNvPr>
          <p:cNvGrpSpPr/>
          <p:nvPr/>
        </p:nvGrpSpPr>
        <p:grpSpPr>
          <a:xfrm>
            <a:off x="4330947" y="1833369"/>
            <a:ext cx="740783" cy="645657"/>
            <a:chOff x="4274869" y="1829487"/>
            <a:chExt cx="1934545" cy="1689890"/>
          </a:xfrm>
        </p:grpSpPr>
        <p:grpSp>
          <p:nvGrpSpPr>
            <p:cNvPr id="6" name="Group 5">
              <a:extLst>
                <a:ext uri="{FF2B5EF4-FFF2-40B4-BE49-F238E27FC236}">
                  <a16:creationId xmlns:a16="http://schemas.microsoft.com/office/drawing/2014/main" id="{4BBD0D82-4D86-A793-DFD2-3A9CDDEF105C}"/>
                </a:ext>
              </a:extLst>
            </p:cNvPr>
            <p:cNvGrpSpPr/>
            <p:nvPr/>
          </p:nvGrpSpPr>
          <p:grpSpPr>
            <a:xfrm>
              <a:off x="4339280" y="1829487"/>
              <a:ext cx="1870134" cy="1689890"/>
              <a:chOff x="2946400" y="2103916"/>
              <a:chExt cx="2093433" cy="2093433"/>
            </a:xfrm>
          </p:grpSpPr>
          <p:pic>
            <p:nvPicPr>
              <p:cNvPr id="4" name="Picture 3">
                <a:extLst>
                  <a:ext uri="{FF2B5EF4-FFF2-40B4-BE49-F238E27FC236}">
                    <a16:creationId xmlns:a16="http://schemas.microsoft.com/office/drawing/2014/main" id="{79A55492-7772-46FF-9121-F0F17E25F0FD}"/>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 name="Rectangle 4">
                <a:extLst>
                  <a:ext uri="{FF2B5EF4-FFF2-40B4-BE49-F238E27FC236}">
                    <a16:creationId xmlns:a16="http://schemas.microsoft.com/office/drawing/2014/main" id="{DCECBAD6-B2C9-BF32-2B54-AD7949D3AD64}"/>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13" name="Straight Connector 12">
              <a:extLst>
                <a:ext uri="{FF2B5EF4-FFF2-40B4-BE49-F238E27FC236}">
                  <a16:creationId xmlns:a16="http://schemas.microsoft.com/office/drawing/2014/main" id="{D5DDF912-0CF0-C317-BC23-8DE01541976E}"/>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EC3E4548-F11B-A5F3-7CB6-5E069EA7F8F1}"/>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75D2D35D-8748-5BB6-0D36-229AFC8E1B69}"/>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16" name="Round Same-side Corner of Rectangle 15">
              <a:extLst>
                <a:ext uri="{FF2B5EF4-FFF2-40B4-BE49-F238E27FC236}">
                  <a16:creationId xmlns:a16="http://schemas.microsoft.com/office/drawing/2014/main" id="{5320B53C-49C4-8D27-5A03-D4CAF60E0B21}"/>
                </a:ext>
              </a:extLst>
            </p:cNvPr>
            <p:cNvSpPr/>
            <p:nvPr/>
          </p:nvSpPr>
          <p:spPr>
            <a:xfrm rot="10800000">
              <a:off x="4813145" y="3125976"/>
              <a:ext cx="1044825" cy="170351"/>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58E8662E-7262-A696-B0CE-37511C977E63}"/>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18" name="TextBox 17">
              <a:extLst>
                <a:ext uri="{FF2B5EF4-FFF2-40B4-BE49-F238E27FC236}">
                  <a16:creationId xmlns:a16="http://schemas.microsoft.com/office/drawing/2014/main" id="{F2F92C18-C526-57E6-0CB4-EBB643BEAFE1}"/>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19" name="TextBox 18">
              <a:extLst>
                <a:ext uri="{FF2B5EF4-FFF2-40B4-BE49-F238E27FC236}">
                  <a16:creationId xmlns:a16="http://schemas.microsoft.com/office/drawing/2014/main" id="{D2F13442-64DE-B5CE-4E80-49764156C420}"/>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20" name="TextBox 19">
              <a:extLst>
                <a:ext uri="{FF2B5EF4-FFF2-40B4-BE49-F238E27FC236}">
                  <a16:creationId xmlns:a16="http://schemas.microsoft.com/office/drawing/2014/main" id="{FEE1FA11-34C3-9A2A-4D55-67DAEBD66723}"/>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12" name="Straight Connector 11">
              <a:extLst>
                <a:ext uri="{FF2B5EF4-FFF2-40B4-BE49-F238E27FC236}">
                  <a16:creationId xmlns:a16="http://schemas.microsoft.com/office/drawing/2014/main" id="{BE689B00-DC6A-F36A-A6A3-E4D3C45DAA14}"/>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35" name="Group 34">
            <a:extLst>
              <a:ext uri="{FF2B5EF4-FFF2-40B4-BE49-F238E27FC236}">
                <a16:creationId xmlns:a16="http://schemas.microsoft.com/office/drawing/2014/main" id="{D0C8B0A5-FF3A-6756-51A7-5CD037003911}"/>
              </a:ext>
            </a:extLst>
          </p:cNvPr>
          <p:cNvGrpSpPr/>
          <p:nvPr/>
        </p:nvGrpSpPr>
        <p:grpSpPr>
          <a:xfrm>
            <a:off x="4329065" y="2606726"/>
            <a:ext cx="740783" cy="645657"/>
            <a:chOff x="4274869" y="1829487"/>
            <a:chExt cx="1934545" cy="1689890"/>
          </a:xfrm>
        </p:grpSpPr>
        <p:grpSp>
          <p:nvGrpSpPr>
            <p:cNvPr id="36" name="Group 35">
              <a:extLst>
                <a:ext uri="{FF2B5EF4-FFF2-40B4-BE49-F238E27FC236}">
                  <a16:creationId xmlns:a16="http://schemas.microsoft.com/office/drawing/2014/main" id="{C0B5305F-EDE6-D50C-6049-713DE011B7D5}"/>
                </a:ext>
              </a:extLst>
            </p:cNvPr>
            <p:cNvGrpSpPr/>
            <p:nvPr/>
          </p:nvGrpSpPr>
          <p:grpSpPr>
            <a:xfrm>
              <a:off x="4339280" y="1829487"/>
              <a:ext cx="1870134" cy="1689890"/>
              <a:chOff x="2946400" y="2103916"/>
              <a:chExt cx="2093433" cy="2093433"/>
            </a:xfrm>
          </p:grpSpPr>
          <p:pic>
            <p:nvPicPr>
              <p:cNvPr id="46" name="Picture 45">
                <a:extLst>
                  <a:ext uri="{FF2B5EF4-FFF2-40B4-BE49-F238E27FC236}">
                    <a16:creationId xmlns:a16="http://schemas.microsoft.com/office/drawing/2014/main" id="{84AADF99-0BD9-63FE-3F0E-1FCEB6D72D25}"/>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47" name="Rectangle 46">
                <a:extLst>
                  <a:ext uri="{FF2B5EF4-FFF2-40B4-BE49-F238E27FC236}">
                    <a16:creationId xmlns:a16="http://schemas.microsoft.com/office/drawing/2014/main" id="{B3F3AA3F-FBE2-E979-D268-1283994F089F}"/>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sp>
          <p:nvSpPr>
            <p:cNvPr id="40" name="Round Same-side Corner of Rectangle 39">
              <a:extLst>
                <a:ext uri="{FF2B5EF4-FFF2-40B4-BE49-F238E27FC236}">
                  <a16:creationId xmlns:a16="http://schemas.microsoft.com/office/drawing/2014/main" id="{BB5F2978-148E-8E39-678F-57AD17B46923}"/>
                </a:ext>
              </a:extLst>
            </p:cNvPr>
            <p:cNvSpPr/>
            <p:nvPr/>
          </p:nvSpPr>
          <p:spPr>
            <a:xfrm rot="10800000">
              <a:off x="4813146" y="2924091"/>
              <a:ext cx="1044825" cy="372235"/>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1" name="TextBox 40">
              <a:extLst>
                <a:ext uri="{FF2B5EF4-FFF2-40B4-BE49-F238E27FC236}">
                  <a16:creationId xmlns:a16="http://schemas.microsoft.com/office/drawing/2014/main" id="{5C2F2078-521F-1417-B5CA-68B4DFCE4CD1}"/>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42" name="TextBox 41">
              <a:extLst>
                <a:ext uri="{FF2B5EF4-FFF2-40B4-BE49-F238E27FC236}">
                  <a16:creationId xmlns:a16="http://schemas.microsoft.com/office/drawing/2014/main" id="{4F9EAEDA-3BE0-D200-8F6B-26A608896EF2}"/>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43" name="TextBox 42">
              <a:extLst>
                <a:ext uri="{FF2B5EF4-FFF2-40B4-BE49-F238E27FC236}">
                  <a16:creationId xmlns:a16="http://schemas.microsoft.com/office/drawing/2014/main" id="{1C4D1F29-7DCD-54D9-9B6C-7FFEB122B662}"/>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44" name="TextBox 43">
              <a:extLst>
                <a:ext uri="{FF2B5EF4-FFF2-40B4-BE49-F238E27FC236}">
                  <a16:creationId xmlns:a16="http://schemas.microsoft.com/office/drawing/2014/main" id="{A471C59B-10A8-60BE-5DFC-4BA5FDCE9B10}"/>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45" name="Straight Connector 44">
              <a:extLst>
                <a:ext uri="{FF2B5EF4-FFF2-40B4-BE49-F238E27FC236}">
                  <a16:creationId xmlns:a16="http://schemas.microsoft.com/office/drawing/2014/main" id="{912A9C93-CEE5-2413-4E89-EDB7B8AE7368}"/>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930203C8-6151-A8B4-5AC3-7E901230B7B7}"/>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CFFDC6A-72BF-BF2E-6D88-3871261922AE}"/>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C98D467-E512-83C7-B9B7-45A80902677E}"/>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48" name="Group 47">
            <a:extLst>
              <a:ext uri="{FF2B5EF4-FFF2-40B4-BE49-F238E27FC236}">
                <a16:creationId xmlns:a16="http://schemas.microsoft.com/office/drawing/2014/main" id="{07BF48E1-AAB0-5753-5D1A-2772FF7A0440}"/>
              </a:ext>
            </a:extLst>
          </p:cNvPr>
          <p:cNvGrpSpPr/>
          <p:nvPr/>
        </p:nvGrpSpPr>
        <p:grpSpPr>
          <a:xfrm>
            <a:off x="4329065" y="4170895"/>
            <a:ext cx="740783" cy="645657"/>
            <a:chOff x="4274869" y="1829487"/>
            <a:chExt cx="1934545" cy="1689890"/>
          </a:xfrm>
        </p:grpSpPr>
        <p:grpSp>
          <p:nvGrpSpPr>
            <p:cNvPr id="49" name="Group 48">
              <a:extLst>
                <a:ext uri="{FF2B5EF4-FFF2-40B4-BE49-F238E27FC236}">
                  <a16:creationId xmlns:a16="http://schemas.microsoft.com/office/drawing/2014/main" id="{23CD067A-91A2-FFC7-0106-D6746D68979A}"/>
                </a:ext>
              </a:extLst>
            </p:cNvPr>
            <p:cNvGrpSpPr/>
            <p:nvPr/>
          </p:nvGrpSpPr>
          <p:grpSpPr>
            <a:xfrm>
              <a:off x="4339280" y="1829487"/>
              <a:ext cx="1870134" cy="1689890"/>
              <a:chOff x="2946400" y="2103916"/>
              <a:chExt cx="2093433" cy="2093433"/>
            </a:xfrm>
          </p:grpSpPr>
          <p:pic>
            <p:nvPicPr>
              <p:cNvPr id="59" name="Picture 58">
                <a:extLst>
                  <a:ext uri="{FF2B5EF4-FFF2-40B4-BE49-F238E27FC236}">
                    <a16:creationId xmlns:a16="http://schemas.microsoft.com/office/drawing/2014/main" id="{99733AB5-E4D3-344E-4828-AB5C842290EC}"/>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60" name="Rectangle 59">
                <a:extLst>
                  <a:ext uri="{FF2B5EF4-FFF2-40B4-BE49-F238E27FC236}">
                    <a16:creationId xmlns:a16="http://schemas.microsoft.com/office/drawing/2014/main" id="{2762AA13-9F15-F90C-D79A-BFD808F3FF5E}"/>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sp>
          <p:nvSpPr>
            <p:cNvPr id="50" name="Round Same-side Corner of Rectangle 49">
              <a:extLst>
                <a:ext uri="{FF2B5EF4-FFF2-40B4-BE49-F238E27FC236}">
                  <a16:creationId xmlns:a16="http://schemas.microsoft.com/office/drawing/2014/main" id="{7128C901-633E-A954-1D06-AD908CC6CEE0}"/>
                </a:ext>
              </a:extLst>
            </p:cNvPr>
            <p:cNvSpPr/>
            <p:nvPr/>
          </p:nvSpPr>
          <p:spPr>
            <a:xfrm rot="10800000">
              <a:off x="4813146" y="2706022"/>
              <a:ext cx="1044825" cy="590302"/>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1" name="TextBox 50">
              <a:extLst>
                <a:ext uri="{FF2B5EF4-FFF2-40B4-BE49-F238E27FC236}">
                  <a16:creationId xmlns:a16="http://schemas.microsoft.com/office/drawing/2014/main" id="{3DE6B16F-CD0E-B78C-9710-9B772CE792FB}"/>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2" name="TextBox 51">
              <a:extLst>
                <a:ext uri="{FF2B5EF4-FFF2-40B4-BE49-F238E27FC236}">
                  <a16:creationId xmlns:a16="http://schemas.microsoft.com/office/drawing/2014/main" id="{8F3F2E73-199A-72A0-842A-150EB69B475A}"/>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3" name="TextBox 52">
              <a:extLst>
                <a:ext uri="{FF2B5EF4-FFF2-40B4-BE49-F238E27FC236}">
                  <a16:creationId xmlns:a16="http://schemas.microsoft.com/office/drawing/2014/main" id="{A359BEFA-644B-A4F5-95FA-9F48A15537C7}"/>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4" name="TextBox 53">
              <a:extLst>
                <a:ext uri="{FF2B5EF4-FFF2-40B4-BE49-F238E27FC236}">
                  <a16:creationId xmlns:a16="http://schemas.microsoft.com/office/drawing/2014/main" id="{0A8B0C08-C561-D8F7-D5E7-EC1634E7198F}"/>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5" name="Straight Connector 54">
              <a:extLst>
                <a:ext uri="{FF2B5EF4-FFF2-40B4-BE49-F238E27FC236}">
                  <a16:creationId xmlns:a16="http://schemas.microsoft.com/office/drawing/2014/main" id="{A7A5F9A3-2561-ED78-6EDF-C70873E6CDC4}"/>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FFA293F9-7A15-C018-7691-086C08048ECA}"/>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9A518BAB-1B32-6FD2-F040-FE0DAC865D56}"/>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E4AE4F1F-1234-0B87-D33A-609859F53883}"/>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61" name="Group 60">
            <a:extLst>
              <a:ext uri="{FF2B5EF4-FFF2-40B4-BE49-F238E27FC236}">
                <a16:creationId xmlns:a16="http://schemas.microsoft.com/office/drawing/2014/main" id="{9EC87E73-4400-D9DA-850C-966B80D385CC}"/>
              </a:ext>
            </a:extLst>
          </p:cNvPr>
          <p:cNvGrpSpPr/>
          <p:nvPr/>
        </p:nvGrpSpPr>
        <p:grpSpPr>
          <a:xfrm>
            <a:off x="4313107" y="3370096"/>
            <a:ext cx="740783" cy="645657"/>
            <a:chOff x="4274869" y="1829487"/>
            <a:chExt cx="1934545" cy="1689890"/>
          </a:xfrm>
        </p:grpSpPr>
        <p:grpSp>
          <p:nvGrpSpPr>
            <p:cNvPr id="62" name="Group 61">
              <a:extLst>
                <a:ext uri="{FF2B5EF4-FFF2-40B4-BE49-F238E27FC236}">
                  <a16:creationId xmlns:a16="http://schemas.microsoft.com/office/drawing/2014/main" id="{81CFFCB2-6461-A82B-E43F-162AE98E18B9}"/>
                </a:ext>
              </a:extLst>
            </p:cNvPr>
            <p:cNvGrpSpPr/>
            <p:nvPr/>
          </p:nvGrpSpPr>
          <p:grpSpPr>
            <a:xfrm>
              <a:off x="4339280" y="1829487"/>
              <a:ext cx="1870134" cy="1689890"/>
              <a:chOff x="2946400" y="2103916"/>
              <a:chExt cx="2093433" cy="2093433"/>
            </a:xfrm>
          </p:grpSpPr>
          <p:pic>
            <p:nvPicPr>
              <p:cNvPr id="456" name="Picture 455">
                <a:extLst>
                  <a:ext uri="{FF2B5EF4-FFF2-40B4-BE49-F238E27FC236}">
                    <a16:creationId xmlns:a16="http://schemas.microsoft.com/office/drawing/2014/main" id="{B9C17E34-F2E5-E8B3-F84A-BB15A656A0D4}"/>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457" name="Rectangle 456">
                <a:extLst>
                  <a:ext uri="{FF2B5EF4-FFF2-40B4-BE49-F238E27FC236}">
                    <a16:creationId xmlns:a16="http://schemas.microsoft.com/office/drawing/2014/main" id="{24F8D15B-32FB-8F41-96A5-025D09E67D59}"/>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sp>
          <p:nvSpPr>
            <p:cNvPr id="63" name="Round Same-side Corner of Rectangle 62">
              <a:extLst>
                <a:ext uri="{FF2B5EF4-FFF2-40B4-BE49-F238E27FC236}">
                  <a16:creationId xmlns:a16="http://schemas.microsoft.com/office/drawing/2014/main" id="{EB03964E-7A2E-8908-568B-E64FB7200AE6}"/>
                </a:ext>
              </a:extLst>
            </p:cNvPr>
            <p:cNvSpPr/>
            <p:nvPr/>
          </p:nvSpPr>
          <p:spPr>
            <a:xfrm rot="10800000">
              <a:off x="4813146" y="2472997"/>
              <a:ext cx="1044825" cy="823330"/>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48" name="TextBox 447">
              <a:extLst>
                <a:ext uri="{FF2B5EF4-FFF2-40B4-BE49-F238E27FC236}">
                  <a16:creationId xmlns:a16="http://schemas.microsoft.com/office/drawing/2014/main" id="{8711DD4E-5CBD-D195-8EBE-A1DE542EAE36}"/>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449" name="TextBox 448">
              <a:extLst>
                <a:ext uri="{FF2B5EF4-FFF2-40B4-BE49-F238E27FC236}">
                  <a16:creationId xmlns:a16="http://schemas.microsoft.com/office/drawing/2014/main" id="{9833445D-995C-207B-F838-3B1E7BFE73B6}"/>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450" name="TextBox 449">
              <a:extLst>
                <a:ext uri="{FF2B5EF4-FFF2-40B4-BE49-F238E27FC236}">
                  <a16:creationId xmlns:a16="http://schemas.microsoft.com/office/drawing/2014/main" id="{9FB4B4F0-24EC-75BF-15B4-4E6D47B5F85D}"/>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451" name="TextBox 450">
              <a:extLst>
                <a:ext uri="{FF2B5EF4-FFF2-40B4-BE49-F238E27FC236}">
                  <a16:creationId xmlns:a16="http://schemas.microsoft.com/office/drawing/2014/main" id="{50761AEF-AD2B-FBF8-FCD9-11CB1DAEC5D0}"/>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452" name="Straight Connector 451">
              <a:extLst>
                <a:ext uri="{FF2B5EF4-FFF2-40B4-BE49-F238E27FC236}">
                  <a16:creationId xmlns:a16="http://schemas.microsoft.com/office/drawing/2014/main" id="{F2D68C03-9044-070C-7CEA-6E8442833BE4}"/>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53" name="Straight Connector 452">
              <a:extLst>
                <a:ext uri="{FF2B5EF4-FFF2-40B4-BE49-F238E27FC236}">
                  <a16:creationId xmlns:a16="http://schemas.microsoft.com/office/drawing/2014/main" id="{050E8E70-4D8D-6687-C4E9-4FB99D580E84}"/>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54" name="Straight Connector 453">
              <a:extLst>
                <a:ext uri="{FF2B5EF4-FFF2-40B4-BE49-F238E27FC236}">
                  <a16:creationId xmlns:a16="http://schemas.microsoft.com/office/drawing/2014/main" id="{06A4BE38-ED17-08B6-00C0-CF201E305B12}"/>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55" name="Straight Connector 454">
              <a:extLst>
                <a:ext uri="{FF2B5EF4-FFF2-40B4-BE49-F238E27FC236}">
                  <a16:creationId xmlns:a16="http://schemas.microsoft.com/office/drawing/2014/main" id="{FD3BD4F1-C42C-108F-5E1F-120358B1E2C7}"/>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458" name="Group 457">
            <a:extLst>
              <a:ext uri="{FF2B5EF4-FFF2-40B4-BE49-F238E27FC236}">
                <a16:creationId xmlns:a16="http://schemas.microsoft.com/office/drawing/2014/main" id="{C5760862-0F5E-565C-10C5-952C923EE636}"/>
              </a:ext>
            </a:extLst>
          </p:cNvPr>
          <p:cNvGrpSpPr/>
          <p:nvPr/>
        </p:nvGrpSpPr>
        <p:grpSpPr>
          <a:xfrm>
            <a:off x="5854659" y="2606726"/>
            <a:ext cx="740783" cy="645657"/>
            <a:chOff x="4274869" y="1829487"/>
            <a:chExt cx="1934545" cy="1689890"/>
          </a:xfrm>
        </p:grpSpPr>
        <p:grpSp>
          <p:nvGrpSpPr>
            <p:cNvPr id="459" name="Group 458">
              <a:extLst>
                <a:ext uri="{FF2B5EF4-FFF2-40B4-BE49-F238E27FC236}">
                  <a16:creationId xmlns:a16="http://schemas.microsoft.com/office/drawing/2014/main" id="{F94B111E-E636-9698-5B11-FDBCB3C80825}"/>
                </a:ext>
              </a:extLst>
            </p:cNvPr>
            <p:cNvGrpSpPr/>
            <p:nvPr/>
          </p:nvGrpSpPr>
          <p:grpSpPr>
            <a:xfrm>
              <a:off x="4339280" y="1829487"/>
              <a:ext cx="1870134" cy="1689890"/>
              <a:chOff x="2946400" y="2103916"/>
              <a:chExt cx="2093433" cy="2093433"/>
            </a:xfrm>
          </p:grpSpPr>
          <p:pic>
            <p:nvPicPr>
              <p:cNvPr id="469" name="Picture 468">
                <a:extLst>
                  <a:ext uri="{FF2B5EF4-FFF2-40B4-BE49-F238E27FC236}">
                    <a16:creationId xmlns:a16="http://schemas.microsoft.com/office/drawing/2014/main" id="{2DE605CA-5BAB-CF97-A129-6A8809BDBF38}"/>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470" name="Rectangle 469">
                <a:extLst>
                  <a:ext uri="{FF2B5EF4-FFF2-40B4-BE49-F238E27FC236}">
                    <a16:creationId xmlns:a16="http://schemas.microsoft.com/office/drawing/2014/main" id="{18F236FB-1C15-F850-AC12-B8A0FED75633}"/>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460" name="Straight Connector 459">
              <a:extLst>
                <a:ext uri="{FF2B5EF4-FFF2-40B4-BE49-F238E27FC236}">
                  <a16:creationId xmlns:a16="http://schemas.microsoft.com/office/drawing/2014/main" id="{00A53ADC-4309-D651-F1A3-E216523C35F6}"/>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61" name="Straight Connector 460">
              <a:extLst>
                <a:ext uri="{FF2B5EF4-FFF2-40B4-BE49-F238E27FC236}">
                  <a16:creationId xmlns:a16="http://schemas.microsoft.com/office/drawing/2014/main" id="{F58EEEAB-7CC6-ECB2-C100-CF853025B216}"/>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62" name="Straight Connector 461">
              <a:extLst>
                <a:ext uri="{FF2B5EF4-FFF2-40B4-BE49-F238E27FC236}">
                  <a16:creationId xmlns:a16="http://schemas.microsoft.com/office/drawing/2014/main" id="{CF33EA7F-F5C7-B576-AB1D-0D5669953020}"/>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463" name="Round Same-side Corner of Rectangle 462">
              <a:extLst>
                <a:ext uri="{FF2B5EF4-FFF2-40B4-BE49-F238E27FC236}">
                  <a16:creationId xmlns:a16="http://schemas.microsoft.com/office/drawing/2014/main" id="{6C84571E-8502-1D0C-9D8F-66F7250BD2A9}"/>
                </a:ext>
              </a:extLst>
            </p:cNvPr>
            <p:cNvSpPr/>
            <p:nvPr/>
          </p:nvSpPr>
          <p:spPr>
            <a:xfrm rot="10800000">
              <a:off x="4813141" y="3125973"/>
              <a:ext cx="1044827" cy="170353"/>
            </a:xfrm>
            <a:prstGeom prst="round2Same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64" name="TextBox 463">
              <a:extLst>
                <a:ext uri="{FF2B5EF4-FFF2-40B4-BE49-F238E27FC236}">
                  <a16:creationId xmlns:a16="http://schemas.microsoft.com/office/drawing/2014/main" id="{F19E19A1-3C0E-7703-8E08-6B4383891BCC}"/>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465" name="TextBox 464">
              <a:extLst>
                <a:ext uri="{FF2B5EF4-FFF2-40B4-BE49-F238E27FC236}">
                  <a16:creationId xmlns:a16="http://schemas.microsoft.com/office/drawing/2014/main" id="{BE7A6F18-828F-5E87-325E-0D431D4C75C4}"/>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466" name="TextBox 465">
              <a:extLst>
                <a:ext uri="{FF2B5EF4-FFF2-40B4-BE49-F238E27FC236}">
                  <a16:creationId xmlns:a16="http://schemas.microsoft.com/office/drawing/2014/main" id="{45544618-6BCC-F28C-D0E5-6C83ED520B3F}"/>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467" name="TextBox 466">
              <a:extLst>
                <a:ext uri="{FF2B5EF4-FFF2-40B4-BE49-F238E27FC236}">
                  <a16:creationId xmlns:a16="http://schemas.microsoft.com/office/drawing/2014/main" id="{E43F0830-534F-44E7-F657-F708FD71AAFA}"/>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468" name="Straight Connector 467">
              <a:extLst>
                <a:ext uri="{FF2B5EF4-FFF2-40B4-BE49-F238E27FC236}">
                  <a16:creationId xmlns:a16="http://schemas.microsoft.com/office/drawing/2014/main" id="{5198919B-F9FD-1FC1-F00C-1087D766CD89}"/>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471" name="Group 470">
            <a:extLst>
              <a:ext uri="{FF2B5EF4-FFF2-40B4-BE49-F238E27FC236}">
                <a16:creationId xmlns:a16="http://schemas.microsoft.com/office/drawing/2014/main" id="{EF56D6F5-398A-38EA-4848-6677CC078838}"/>
              </a:ext>
            </a:extLst>
          </p:cNvPr>
          <p:cNvGrpSpPr/>
          <p:nvPr/>
        </p:nvGrpSpPr>
        <p:grpSpPr>
          <a:xfrm>
            <a:off x="5844081" y="3394758"/>
            <a:ext cx="740783" cy="645657"/>
            <a:chOff x="4274869" y="1829487"/>
            <a:chExt cx="1934545" cy="1689890"/>
          </a:xfrm>
        </p:grpSpPr>
        <p:grpSp>
          <p:nvGrpSpPr>
            <p:cNvPr id="472" name="Group 471">
              <a:extLst>
                <a:ext uri="{FF2B5EF4-FFF2-40B4-BE49-F238E27FC236}">
                  <a16:creationId xmlns:a16="http://schemas.microsoft.com/office/drawing/2014/main" id="{F0A6EDE4-BC72-20CC-5DF5-B9325E3B9791}"/>
                </a:ext>
              </a:extLst>
            </p:cNvPr>
            <p:cNvGrpSpPr/>
            <p:nvPr/>
          </p:nvGrpSpPr>
          <p:grpSpPr>
            <a:xfrm>
              <a:off x="4339280" y="1829487"/>
              <a:ext cx="1870134" cy="1689890"/>
              <a:chOff x="2946400" y="2103916"/>
              <a:chExt cx="2093433" cy="2093433"/>
            </a:xfrm>
          </p:grpSpPr>
          <p:pic>
            <p:nvPicPr>
              <p:cNvPr id="482" name="Picture 481">
                <a:extLst>
                  <a:ext uri="{FF2B5EF4-FFF2-40B4-BE49-F238E27FC236}">
                    <a16:creationId xmlns:a16="http://schemas.microsoft.com/office/drawing/2014/main" id="{A48C63A0-412E-A0D7-BE63-F71EDCEE713C}"/>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483" name="Rectangle 482">
                <a:extLst>
                  <a:ext uri="{FF2B5EF4-FFF2-40B4-BE49-F238E27FC236}">
                    <a16:creationId xmlns:a16="http://schemas.microsoft.com/office/drawing/2014/main" id="{B42644C0-36A2-1F3A-3A10-16ADAE62AD65}"/>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474" name="Straight Connector 473">
              <a:extLst>
                <a:ext uri="{FF2B5EF4-FFF2-40B4-BE49-F238E27FC236}">
                  <a16:creationId xmlns:a16="http://schemas.microsoft.com/office/drawing/2014/main" id="{348A6C64-B190-D1F1-5D26-62C99DA8436E}"/>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75" name="Straight Connector 474">
              <a:extLst>
                <a:ext uri="{FF2B5EF4-FFF2-40B4-BE49-F238E27FC236}">
                  <a16:creationId xmlns:a16="http://schemas.microsoft.com/office/drawing/2014/main" id="{5BC38619-8B7E-B680-FEB8-8EF3419B4FE8}"/>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476" name="Round Same-side Corner of Rectangle 475">
              <a:extLst>
                <a:ext uri="{FF2B5EF4-FFF2-40B4-BE49-F238E27FC236}">
                  <a16:creationId xmlns:a16="http://schemas.microsoft.com/office/drawing/2014/main" id="{58B99659-3763-1C00-90EC-E581902113F9}"/>
                </a:ext>
              </a:extLst>
            </p:cNvPr>
            <p:cNvSpPr/>
            <p:nvPr/>
          </p:nvSpPr>
          <p:spPr>
            <a:xfrm rot="10800000">
              <a:off x="4813136" y="2941332"/>
              <a:ext cx="1044827" cy="354990"/>
            </a:xfrm>
            <a:prstGeom prst="round2Same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77" name="TextBox 476">
              <a:extLst>
                <a:ext uri="{FF2B5EF4-FFF2-40B4-BE49-F238E27FC236}">
                  <a16:creationId xmlns:a16="http://schemas.microsoft.com/office/drawing/2014/main" id="{3323B10D-E8EF-7C39-D710-59A4ECB80EA6}"/>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478" name="TextBox 477">
              <a:extLst>
                <a:ext uri="{FF2B5EF4-FFF2-40B4-BE49-F238E27FC236}">
                  <a16:creationId xmlns:a16="http://schemas.microsoft.com/office/drawing/2014/main" id="{1FA7FCA2-0F93-3C66-0B5B-36E76C463837}"/>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479" name="TextBox 478">
              <a:extLst>
                <a:ext uri="{FF2B5EF4-FFF2-40B4-BE49-F238E27FC236}">
                  <a16:creationId xmlns:a16="http://schemas.microsoft.com/office/drawing/2014/main" id="{8DC07000-D1D9-0F57-A793-E4924425F7C8}"/>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480" name="TextBox 479">
              <a:extLst>
                <a:ext uri="{FF2B5EF4-FFF2-40B4-BE49-F238E27FC236}">
                  <a16:creationId xmlns:a16="http://schemas.microsoft.com/office/drawing/2014/main" id="{B41E4113-3DFF-332F-6D00-C25D26AB8926}"/>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481" name="Straight Connector 480">
              <a:extLst>
                <a:ext uri="{FF2B5EF4-FFF2-40B4-BE49-F238E27FC236}">
                  <a16:creationId xmlns:a16="http://schemas.microsoft.com/office/drawing/2014/main" id="{9B1E4069-FE39-273F-6FD3-AF3498D6FEA8}"/>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73" name="Straight Connector 472">
              <a:extLst>
                <a:ext uri="{FF2B5EF4-FFF2-40B4-BE49-F238E27FC236}">
                  <a16:creationId xmlns:a16="http://schemas.microsoft.com/office/drawing/2014/main" id="{768CDC60-2BCF-4543-15FF-0131B831998C}"/>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484" name="Group 483">
            <a:extLst>
              <a:ext uri="{FF2B5EF4-FFF2-40B4-BE49-F238E27FC236}">
                <a16:creationId xmlns:a16="http://schemas.microsoft.com/office/drawing/2014/main" id="{C49AD04F-CA48-5185-A60C-B9786934E0C3}"/>
              </a:ext>
            </a:extLst>
          </p:cNvPr>
          <p:cNvGrpSpPr/>
          <p:nvPr/>
        </p:nvGrpSpPr>
        <p:grpSpPr>
          <a:xfrm>
            <a:off x="5840228" y="4163796"/>
            <a:ext cx="740783" cy="645657"/>
            <a:chOff x="4274869" y="1829487"/>
            <a:chExt cx="1934545" cy="1689890"/>
          </a:xfrm>
        </p:grpSpPr>
        <p:grpSp>
          <p:nvGrpSpPr>
            <p:cNvPr id="485" name="Group 484">
              <a:extLst>
                <a:ext uri="{FF2B5EF4-FFF2-40B4-BE49-F238E27FC236}">
                  <a16:creationId xmlns:a16="http://schemas.microsoft.com/office/drawing/2014/main" id="{FADCBEA9-42FC-66A7-0DF3-6EA943365DEC}"/>
                </a:ext>
              </a:extLst>
            </p:cNvPr>
            <p:cNvGrpSpPr/>
            <p:nvPr/>
          </p:nvGrpSpPr>
          <p:grpSpPr>
            <a:xfrm>
              <a:off x="4339280" y="1829487"/>
              <a:ext cx="1870134" cy="1689890"/>
              <a:chOff x="2946400" y="2103916"/>
              <a:chExt cx="2093433" cy="2093433"/>
            </a:xfrm>
          </p:grpSpPr>
          <p:pic>
            <p:nvPicPr>
              <p:cNvPr id="495" name="Picture 494">
                <a:extLst>
                  <a:ext uri="{FF2B5EF4-FFF2-40B4-BE49-F238E27FC236}">
                    <a16:creationId xmlns:a16="http://schemas.microsoft.com/office/drawing/2014/main" id="{339CB603-6650-4E26-711F-AB39FC5E9354}"/>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497" name="Rectangle 496">
                <a:extLst>
                  <a:ext uri="{FF2B5EF4-FFF2-40B4-BE49-F238E27FC236}">
                    <a16:creationId xmlns:a16="http://schemas.microsoft.com/office/drawing/2014/main" id="{72E9C690-4851-2964-E064-0FA1F4347F26}"/>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488" name="Straight Connector 487">
              <a:extLst>
                <a:ext uri="{FF2B5EF4-FFF2-40B4-BE49-F238E27FC236}">
                  <a16:creationId xmlns:a16="http://schemas.microsoft.com/office/drawing/2014/main" id="{5740729E-68C1-163F-474F-FD9E9A57B27A}"/>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489" name="Round Same-side Corner of Rectangle 488">
              <a:extLst>
                <a:ext uri="{FF2B5EF4-FFF2-40B4-BE49-F238E27FC236}">
                  <a16:creationId xmlns:a16="http://schemas.microsoft.com/office/drawing/2014/main" id="{667D7B3C-391D-C712-C5A7-C0239A869BAE}"/>
                </a:ext>
              </a:extLst>
            </p:cNvPr>
            <p:cNvSpPr/>
            <p:nvPr/>
          </p:nvSpPr>
          <p:spPr>
            <a:xfrm rot="10800000">
              <a:off x="4813133" y="2706024"/>
              <a:ext cx="1044827" cy="590300"/>
            </a:xfrm>
            <a:prstGeom prst="round2Same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90" name="TextBox 489">
              <a:extLst>
                <a:ext uri="{FF2B5EF4-FFF2-40B4-BE49-F238E27FC236}">
                  <a16:creationId xmlns:a16="http://schemas.microsoft.com/office/drawing/2014/main" id="{B6E8518F-CC57-D300-FACE-3A66600672A3}"/>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491" name="TextBox 490">
              <a:extLst>
                <a:ext uri="{FF2B5EF4-FFF2-40B4-BE49-F238E27FC236}">
                  <a16:creationId xmlns:a16="http://schemas.microsoft.com/office/drawing/2014/main" id="{FDF8E2F9-84E1-B98B-47FC-094B9A1A83B5}"/>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492" name="TextBox 491">
              <a:extLst>
                <a:ext uri="{FF2B5EF4-FFF2-40B4-BE49-F238E27FC236}">
                  <a16:creationId xmlns:a16="http://schemas.microsoft.com/office/drawing/2014/main" id="{6B7E1AD3-C4F4-A5C7-1E0F-FD866D0EB312}"/>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493" name="TextBox 492">
              <a:extLst>
                <a:ext uri="{FF2B5EF4-FFF2-40B4-BE49-F238E27FC236}">
                  <a16:creationId xmlns:a16="http://schemas.microsoft.com/office/drawing/2014/main" id="{7576387D-F1D8-5472-7570-FF3BF9A73A01}"/>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494" name="Straight Connector 493">
              <a:extLst>
                <a:ext uri="{FF2B5EF4-FFF2-40B4-BE49-F238E27FC236}">
                  <a16:creationId xmlns:a16="http://schemas.microsoft.com/office/drawing/2014/main" id="{9D0EAC0F-D317-C995-FA45-807840CCCB52}"/>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87" name="Straight Connector 486">
              <a:extLst>
                <a:ext uri="{FF2B5EF4-FFF2-40B4-BE49-F238E27FC236}">
                  <a16:creationId xmlns:a16="http://schemas.microsoft.com/office/drawing/2014/main" id="{F06B576B-E7E5-7841-BCE5-B06704CD9A80}"/>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486" name="Straight Connector 485">
              <a:extLst>
                <a:ext uri="{FF2B5EF4-FFF2-40B4-BE49-F238E27FC236}">
                  <a16:creationId xmlns:a16="http://schemas.microsoft.com/office/drawing/2014/main" id="{6C7A037F-9947-D920-8D3C-6EB327EB97D9}"/>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498" name="Group 497">
            <a:extLst>
              <a:ext uri="{FF2B5EF4-FFF2-40B4-BE49-F238E27FC236}">
                <a16:creationId xmlns:a16="http://schemas.microsoft.com/office/drawing/2014/main" id="{FE925C44-36DB-EA2C-0182-1F5952322343}"/>
              </a:ext>
            </a:extLst>
          </p:cNvPr>
          <p:cNvGrpSpPr/>
          <p:nvPr/>
        </p:nvGrpSpPr>
        <p:grpSpPr>
          <a:xfrm>
            <a:off x="5849870" y="1832666"/>
            <a:ext cx="740783" cy="645657"/>
            <a:chOff x="4274869" y="1829487"/>
            <a:chExt cx="1934545" cy="1689890"/>
          </a:xfrm>
        </p:grpSpPr>
        <p:grpSp>
          <p:nvGrpSpPr>
            <p:cNvPr id="499" name="Group 498">
              <a:extLst>
                <a:ext uri="{FF2B5EF4-FFF2-40B4-BE49-F238E27FC236}">
                  <a16:creationId xmlns:a16="http://schemas.microsoft.com/office/drawing/2014/main" id="{D81F0C0B-C316-E241-EFCA-BC2FFF156CD4}"/>
                </a:ext>
              </a:extLst>
            </p:cNvPr>
            <p:cNvGrpSpPr/>
            <p:nvPr/>
          </p:nvGrpSpPr>
          <p:grpSpPr>
            <a:xfrm>
              <a:off x="4339280" y="1829487"/>
              <a:ext cx="1870134" cy="1689890"/>
              <a:chOff x="2946400" y="2103916"/>
              <a:chExt cx="2093433" cy="2093433"/>
            </a:xfrm>
          </p:grpSpPr>
          <p:pic>
            <p:nvPicPr>
              <p:cNvPr id="509" name="Picture 508">
                <a:extLst>
                  <a:ext uri="{FF2B5EF4-FFF2-40B4-BE49-F238E27FC236}">
                    <a16:creationId xmlns:a16="http://schemas.microsoft.com/office/drawing/2014/main" id="{A094192D-4EC4-5C87-C726-B8D58BAE7D0C}"/>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10" name="Rectangle 509">
                <a:extLst>
                  <a:ext uri="{FF2B5EF4-FFF2-40B4-BE49-F238E27FC236}">
                    <a16:creationId xmlns:a16="http://schemas.microsoft.com/office/drawing/2014/main" id="{685A8005-FB72-B80C-415F-433C3B1F786E}"/>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sp>
          <p:nvSpPr>
            <p:cNvPr id="503" name="Round Same-side Corner of Rectangle 502">
              <a:extLst>
                <a:ext uri="{FF2B5EF4-FFF2-40B4-BE49-F238E27FC236}">
                  <a16:creationId xmlns:a16="http://schemas.microsoft.com/office/drawing/2014/main" id="{FF75E8C6-B63F-9A11-296E-B13A4A537EA4}"/>
                </a:ext>
              </a:extLst>
            </p:cNvPr>
            <p:cNvSpPr/>
            <p:nvPr/>
          </p:nvSpPr>
          <p:spPr>
            <a:xfrm rot="10800000">
              <a:off x="4813138" y="2466459"/>
              <a:ext cx="1044827" cy="829865"/>
            </a:xfrm>
            <a:prstGeom prst="round2Same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04" name="TextBox 503">
              <a:extLst>
                <a:ext uri="{FF2B5EF4-FFF2-40B4-BE49-F238E27FC236}">
                  <a16:creationId xmlns:a16="http://schemas.microsoft.com/office/drawing/2014/main" id="{AD090F1D-AF21-4665-531E-C599225401F0}"/>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05" name="TextBox 504">
              <a:extLst>
                <a:ext uri="{FF2B5EF4-FFF2-40B4-BE49-F238E27FC236}">
                  <a16:creationId xmlns:a16="http://schemas.microsoft.com/office/drawing/2014/main" id="{6033C7BC-D675-FAEA-DF0B-3C086F034FFB}"/>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06" name="TextBox 505">
              <a:extLst>
                <a:ext uri="{FF2B5EF4-FFF2-40B4-BE49-F238E27FC236}">
                  <a16:creationId xmlns:a16="http://schemas.microsoft.com/office/drawing/2014/main" id="{8297D7F8-4FE2-5650-B7AA-ACD096986012}"/>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07" name="TextBox 506">
              <a:extLst>
                <a:ext uri="{FF2B5EF4-FFF2-40B4-BE49-F238E27FC236}">
                  <a16:creationId xmlns:a16="http://schemas.microsoft.com/office/drawing/2014/main" id="{08785E82-95A6-95FD-2328-D1219FF8BAFD}"/>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08" name="Straight Connector 507">
              <a:extLst>
                <a:ext uri="{FF2B5EF4-FFF2-40B4-BE49-F238E27FC236}">
                  <a16:creationId xmlns:a16="http://schemas.microsoft.com/office/drawing/2014/main" id="{D4CD0BE8-F7B1-0C53-D9AA-6F58F5EC66FE}"/>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02" name="Straight Connector 501">
              <a:extLst>
                <a:ext uri="{FF2B5EF4-FFF2-40B4-BE49-F238E27FC236}">
                  <a16:creationId xmlns:a16="http://schemas.microsoft.com/office/drawing/2014/main" id="{9C4AFFB7-D1B1-371C-95E9-335F36A511E1}"/>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00" name="Straight Connector 499">
              <a:extLst>
                <a:ext uri="{FF2B5EF4-FFF2-40B4-BE49-F238E27FC236}">
                  <a16:creationId xmlns:a16="http://schemas.microsoft.com/office/drawing/2014/main" id="{8C3238DB-A1B6-4F5F-F90F-6D7B26507584}"/>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01" name="Straight Connector 500">
              <a:extLst>
                <a:ext uri="{FF2B5EF4-FFF2-40B4-BE49-F238E27FC236}">
                  <a16:creationId xmlns:a16="http://schemas.microsoft.com/office/drawing/2014/main" id="{38430AB1-52D2-51F8-ECE4-8BD9E604D16E}"/>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524" name="Group 523">
            <a:extLst>
              <a:ext uri="{FF2B5EF4-FFF2-40B4-BE49-F238E27FC236}">
                <a16:creationId xmlns:a16="http://schemas.microsoft.com/office/drawing/2014/main" id="{FEE23A8D-21BE-BE91-6E73-EEED5FE24A17}"/>
              </a:ext>
            </a:extLst>
          </p:cNvPr>
          <p:cNvGrpSpPr/>
          <p:nvPr/>
        </p:nvGrpSpPr>
        <p:grpSpPr>
          <a:xfrm>
            <a:off x="7318750" y="4163796"/>
            <a:ext cx="740783" cy="645657"/>
            <a:chOff x="4274869" y="1829487"/>
            <a:chExt cx="1934545" cy="1689890"/>
          </a:xfrm>
        </p:grpSpPr>
        <p:grpSp>
          <p:nvGrpSpPr>
            <p:cNvPr id="525" name="Group 524">
              <a:extLst>
                <a:ext uri="{FF2B5EF4-FFF2-40B4-BE49-F238E27FC236}">
                  <a16:creationId xmlns:a16="http://schemas.microsoft.com/office/drawing/2014/main" id="{48CEED09-F61C-BCB3-C1EE-7AF5AF202CD3}"/>
                </a:ext>
              </a:extLst>
            </p:cNvPr>
            <p:cNvGrpSpPr/>
            <p:nvPr/>
          </p:nvGrpSpPr>
          <p:grpSpPr>
            <a:xfrm>
              <a:off x="4339280" y="1829487"/>
              <a:ext cx="1870134" cy="1689890"/>
              <a:chOff x="2946400" y="2103916"/>
              <a:chExt cx="2093433" cy="2093433"/>
            </a:xfrm>
          </p:grpSpPr>
          <p:pic>
            <p:nvPicPr>
              <p:cNvPr id="535" name="Picture 534">
                <a:extLst>
                  <a:ext uri="{FF2B5EF4-FFF2-40B4-BE49-F238E27FC236}">
                    <a16:creationId xmlns:a16="http://schemas.microsoft.com/office/drawing/2014/main" id="{A2823BE1-0E4D-2E77-ECDE-422EADF4CE27}"/>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36" name="Rectangle 535">
                <a:extLst>
                  <a:ext uri="{FF2B5EF4-FFF2-40B4-BE49-F238E27FC236}">
                    <a16:creationId xmlns:a16="http://schemas.microsoft.com/office/drawing/2014/main" id="{5B66FDE3-65A7-D12D-0539-D78ABD70A81E}"/>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526" name="Straight Connector 525">
              <a:extLst>
                <a:ext uri="{FF2B5EF4-FFF2-40B4-BE49-F238E27FC236}">
                  <a16:creationId xmlns:a16="http://schemas.microsoft.com/office/drawing/2014/main" id="{DB9BBC53-5B89-4D38-4538-3EB7AD100F1F}"/>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27" name="Straight Connector 526">
              <a:extLst>
                <a:ext uri="{FF2B5EF4-FFF2-40B4-BE49-F238E27FC236}">
                  <a16:creationId xmlns:a16="http://schemas.microsoft.com/office/drawing/2014/main" id="{63152A5C-7FD7-D8A2-CDE7-7AE9290DE0AF}"/>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28" name="Straight Connector 527">
              <a:extLst>
                <a:ext uri="{FF2B5EF4-FFF2-40B4-BE49-F238E27FC236}">
                  <a16:creationId xmlns:a16="http://schemas.microsoft.com/office/drawing/2014/main" id="{48BE1180-80BF-ECEB-45C7-7A85F319D1AB}"/>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529" name="Round Same-side Corner of Rectangle 528">
              <a:extLst>
                <a:ext uri="{FF2B5EF4-FFF2-40B4-BE49-F238E27FC236}">
                  <a16:creationId xmlns:a16="http://schemas.microsoft.com/office/drawing/2014/main" id="{D09503CE-E2CB-AE11-4659-BF6EA35F188C}"/>
                </a:ext>
              </a:extLst>
            </p:cNvPr>
            <p:cNvSpPr/>
            <p:nvPr/>
          </p:nvSpPr>
          <p:spPr>
            <a:xfrm rot="10800000">
              <a:off x="4813141" y="3125973"/>
              <a:ext cx="1044827" cy="170353"/>
            </a:xfrm>
            <a:prstGeom prst="round2Same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30" name="TextBox 529">
              <a:extLst>
                <a:ext uri="{FF2B5EF4-FFF2-40B4-BE49-F238E27FC236}">
                  <a16:creationId xmlns:a16="http://schemas.microsoft.com/office/drawing/2014/main" id="{86B18D9A-BCA8-5293-5CAB-861418C51CEE}"/>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31" name="TextBox 530">
              <a:extLst>
                <a:ext uri="{FF2B5EF4-FFF2-40B4-BE49-F238E27FC236}">
                  <a16:creationId xmlns:a16="http://schemas.microsoft.com/office/drawing/2014/main" id="{978D0959-3BE5-D082-82F2-EEF37C5EAC7D}"/>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32" name="TextBox 531">
              <a:extLst>
                <a:ext uri="{FF2B5EF4-FFF2-40B4-BE49-F238E27FC236}">
                  <a16:creationId xmlns:a16="http://schemas.microsoft.com/office/drawing/2014/main" id="{D20FAFBF-0BB1-90FD-B3C0-23966C83BBCE}"/>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33" name="TextBox 532">
              <a:extLst>
                <a:ext uri="{FF2B5EF4-FFF2-40B4-BE49-F238E27FC236}">
                  <a16:creationId xmlns:a16="http://schemas.microsoft.com/office/drawing/2014/main" id="{3CC14EA0-E0EE-B42A-DE55-996E0EF531F4}"/>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34" name="Straight Connector 533">
              <a:extLst>
                <a:ext uri="{FF2B5EF4-FFF2-40B4-BE49-F238E27FC236}">
                  <a16:creationId xmlns:a16="http://schemas.microsoft.com/office/drawing/2014/main" id="{F510D900-B628-97E1-88D0-63F37F56E079}"/>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550" name="Group 549">
            <a:extLst>
              <a:ext uri="{FF2B5EF4-FFF2-40B4-BE49-F238E27FC236}">
                <a16:creationId xmlns:a16="http://schemas.microsoft.com/office/drawing/2014/main" id="{14E1E991-D6B2-3C9F-5C04-16D0B33D3484}"/>
              </a:ext>
            </a:extLst>
          </p:cNvPr>
          <p:cNvGrpSpPr/>
          <p:nvPr/>
        </p:nvGrpSpPr>
        <p:grpSpPr>
          <a:xfrm>
            <a:off x="7363307" y="1868505"/>
            <a:ext cx="740783" cy="645657"/>
            <a:chOff x="4274869" y="1829487"/>
            <a:chExt cx="1934545" cy="1689890"/>
          </a:xfrm>
        </p:grpSpPr>
        <p:grpSp>
          <p:nvGrpSpPr>
            <p:cNvPr id="551" name="Group 550">
              <a:extLst>
                <a:ext uri="{FF2B5EF4-FFF2-40B4-BE49-F238E27FC236}">
                  <a16:creationId xmlns:a16="http://schemas.microsoft.com/office/drawing/2014/main" id="{17891EEB-E892-77A7-642A-7B320BF34DF0}"/>
                </a:ext>
              </a:extLst>
            </p:cNvPr>
            <p:cNvGrpSpPr/>
            <p:nvPr/>
          </p:nvGrpSpPr>
          <p:grpSpPr>
            <a:xfrm>
              <a:off x="4339280" y="1829487"/>
              <a:ext cx="1870134" cy="1689890"/>
              <a:chOff x="2946400" y="2103916"/>
              <a:chExt cx="2093433" cy="2093433"/>
            </a:xfrm>
          </p:grpSpPr>
          <p:pic>
            <p:nvPicPr>
              <p:cNvPr id="561" name="Picture 560">
                <a:extLst>
                  <a:ext uri="{FF2B5EF4-FFF2-40B4-BE49-F238E27FC236}">
                    <a16:creationId xmlns:a16="http://schemas.microsoft.com/office/drawing/2014/main" id="{5548DFBB-66FE-13D9-04C9-9F1D5658A463}"/>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62" name="Rectangle 561">
                <a:extLst>
                  <a:ext uri="{FF2B5EF4-FFF2-40B4-BE49-F238E27FC236}">
                    <a16:creationId xmlns:a16="http://schemas.microsoft.com/office/drawing/2014/main" id="{B1E4CC1F-F7F7-6A2D-58C5-6A82662C1103}"/>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552" name="Straight Connector 551">
              <a:extLst>
                <a:ext uri="{FF2B5EF4-FFF2-40B4-BE49-F238E27FC236}">
                  <a16:creationId xmlns:a16="http://schemas.microsoft.com/office/drawing/2014/main" id="{6DDC3F4B-0F07-CC48-1A7E-51572C52D1AB}"/>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53" name="Straight Connector 552">
              <a:extLst>
                <a:ext uri="{FF2B5EF4-FFF2-40B4-BE49-F238E27FC236}">
                  <a16:creationId xmlns:a16="http://schemas.microsoft.com/office/drawing/2014/main" id="{DEB920B7-E97E-32B5-1BB2-4F23A5D58D5A}"/>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554" name="Round Same-side Corner of Rectangle 553">
              <a:extLst>
                <a:ext uri="{FF2B5EF4-FFF2-40B4-BE49-F238E27FC236}">
                  <a16:creationId xmlns:a16="http://schemas.microsoft.com/office/drawing/2014/main" id="{D8303831-6EF5-3FA4-1C4F-A7E23E06911D}"/>
                </a:ext>
              </a:extLst>
            </p:cNvPr>
            <p:cNvSpPr/>
            <p:nvPr/>
          </p:nvSpPr>
          <p:spPr>
            <a:xfrm rot="10800000">
              <a:off x="4813136" y="2941332"/>
              <a:ext cx="1044827" cy="354990"/>
            </a:xfrm>
            <a:prstGeom prst="round2Same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55" name="TextBox 554">
              <a:extLst>
                <a:ext uri="{FF2B5EF4-FFF2-40B4-BE49-F238E27FC236}">
                  <a16:creationId xmlns:a16="http://schemas.microsoft.com/office/drawing/2014/main" id="{909086CD-92AB-64BF-96C6-4E6CF64168A5}"/>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56" name="TextBox 555">
              <a:extLst>
                <a:ext uri="{FF2B5EF4-FFF2-40B4-BE49-F238E27FC236}">
                  <a16:creationId xmlns:a16="http://schemas.microsoft.com/office/drawing/2014/main" id="{255E2145-12C9-FCA0-C8B9-100BC53F9160}"/>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57" name="TextBox 556">
              <a:extLst>
                <a:ext uri="{FF2B5EF4-FFF2-40B4-BE49-F238E27FC236}">
                  <a16:creationId xmlns:a16="http://schemas.microsoft.com/office/drawing/2014/main" id="{299CF9C7-F15F-E743-F65C-42949693B01B}"/>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58" name="TextBox 557">
              <a:extLst>
                <a:ext uri="{FF2B5EF4-FFF2-40B4-BE49-F238E27FC236}">
                  <a16:creationId xmlns:a16="http://schemas.microsoft.com/office/drawing/2014/main" id="{7C183EF4-2A52-E0FC-D0A9-CB7C4A045513}"/>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59" name="Straight Connector 558">
              <a:extLst>
                <a:ext uri="{FF2B5EF4-FFF2-40B4-BE49-F238E27FC236}">
                  <a16:creationId xmlns:a16="http://schemas.microsoft.com/office/drawing/2014/main" id="{FD3A146B-0D34-818A-88A1-CA9DC5FD803C}"/>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60" name="Straight Connector 559">
              <a:extLst>
                <a:ext uri="{FF2B5EF4-FFF2-40B4-BE49-F238E27FC236}">
                  <a16:creationId xmlns:a16="http://schemas.microsoft.com/office/drawing/2014/main" id="{575435B6-4ED2-8670-8584-5F1E50071959}"/>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563" name="Group 562">
            <a:extLst>
              <a:ext uri="{FF2B5EF4-FFF2-40B4-BE49-F238E27FC236}">
                <a16:creationId xmlns:a16="http://schemas.microsoft.com/office/drawing/2014/main" id="{7C28785B-6C1B-2479-9936-301D1C4EB6BB}"/>
              </a:ext>
            </a:extLst>
          </p:cNvPr>
          <p:cNvGrpSpPr/>
          <p:nvPr/>
        </p:nvGrpSpPr>
        <p:grpSpPr>
          <a:xfrm>
            <a:off x="7318750" y="3375753"/>
            <a:ext cx="740783" cy="645657"/>
            <a:chOff x="4274869" y="1829487"/>
            <a:chExt cx="1934545" cy="1689890"/>
          </a:xfrm>
        </p:grpSpPr>
        <p:grpSp>
          <p:nvGrpSpPr>
            <p:cNvPr id="564" name="Group 563">
              <a:extLst>
                <a:ext uri="{FF2B5EF4-FFF2-40B4-BE49-F238E27FC236}">
                  <a16:creationId xmlns:a16="http://schemas.microsoft.com/office/drawing/2014/main" id="{ABE377EB-1784-D73F-7C55-9AE7C46BBA57}"/>
                </a:ext>
              </a:extLst>
            </p:cNvPr>
            <p:cNvGrpSpPr/>
            <p:nvPr/>
          </p:nvGrpSpPr>
          <p:grpSpPr>
            <a:xfrm>
              <a:off x="4339280" y="1829487"/>
              <a:ext cx="1870134" cy="1689890"/>
              <a:chOff x="2946400" y="2103916"/>
              <a:chExt cx="2093433" cy="2093433"/>
            </a:xfrm>
          </p:grpSpPr>
          <p:pic>
            <p:nvPicPr>
              <p:cNvPr id="574" name="Picture 573">
                <a:extLst>
                  <a:ext uri="{FF2B5EF4-FFF2-40B4-BE49-F238E27FC236}">
                    <a16:creationId xmlns:a16="http://schemas.microsoft.com/office/drawing/2014/main" id="{E10CCB53-1419-CD95-6FBA-FFC06C899610}"/>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75" name="Rectangle 574">
                <a:extLst>
                  <a:ext uri="{FF2B5EF4-FFF2-40B4-BE49-F238E27FC236}">
                    <a16:creationId xmlns:a16="http://schemas.microsoft.com/office/drawing/2014/main" id="{699CBACA-D695-22BD-A228-A7FC911C70CD}"/>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cxnSp>
          <p:nvCxnSpPr>
            <p:cNvPr id="565" name="Straight Connector 564">
              <a:extLst>
                <a:ext uri="{FF2B5EF4-FFF2-40B4-BE49-F238E27FC236}">
                  <a16:creationId xmlns:a16="http://schemas.microsoft.com/office/drawing/2014/main" id="{764BF881-35E8-10B9-A483-48C1A2251A81}"/>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sp>
          <p:nvSpPr>
            <p:cNvPr id="566" name="Round Same-side Corner of Rectangle 565">
              <a:extLst>
                <a:ext uri="{FF2B5EF4-FFF2-40B4-BE49-F238E27FC236}">
                  <a16:creationId xmlns:a16="http://schemas.microsoft.com/office/drawing/2014/main" id="{CCDB307C-A85D-F056-E1BF-8406DF435844}"/>
                </a:ext>
              </a:extLst>
            </p:cNvPr>
            <p:cNvSpPr/>
            <p:nvPr/>
          </p:nvSpPr>
          <p:spPr>
            <a:xfrm rot="10800000">
              <a:off x="4813133" y="2706024"/>
              <a:ext cx="1044827" cy="590300"/>
            </a:xfrm>
            <a:prstGeom prst="round2Same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67" name="TextBox 566">
              <a:extLst>
                <a:ext uri="{FF2B5EF4-FFF2-40B4-BE49-F238E27FC236}">
                  <a16:creationId xmlns:a16="http://schemas.microsoft.com/office/drawing/2014/main" id="{7D9A5C53-FD9E-60EF-E6DF-AA836909C777}"/>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68" name="TextBox 567">
              <a:extLst>
                <a:ext uri="{FF2B5EF4-FFF2-40B4-BE49-F238E27FC236}">
                  <a16:creationId xmlns:a16="http://schemas.microsoft.com/office/drawing/2014/main" id="{7B488AC2-934A-9F95-6868-069510506A7C}"/>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69" name="TextBox 568">
              <a:extLst>
                <a:ext uri="{FF2B5EF4-FFF2-40B4-BE49-F238E27FC236}">
                  <a16:creationId xmlns:a16="http://schemas.microsoft.com/office/drawing/2014/main" id="{F2218AE2-B914-A65A-E353-E6B3FFADD0F1}"/>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70" name="TextBox 569">
              <a:extLst>
                <a:ext uri="{FF2B5EF4-FFF2-40B4-BE49-F238E27FC236}">
                  <a16:creationId xmlns:a16="http://schemas.microsoft.com/office/drawing/2014/main" id="{EAF33A17-41EE-55CC-5653-2E652C645402}"/>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71" name="Straight Connector 570">
              <a:extLst>
                <a:ext uri="{FF2B5EF4-FFF2-40B4-BE49-F238E27FC236}">
                  <a16:creationId xmlns:a16="http://schemas.microsoft.com/office/drawing/2014/main" id="{E3E34684-FD72-68C6-CC61-81E6A69333B2}"/>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72" name="Straight Connector 571">
              <a:extLst>
                <a:ext uri="{FF2B5EF4-FFF2-40B4-BE49-F238E27FC236}">
                  <a16:creationId xmlns:a16="http://schemas.microsoft.com/office/drawing/2014/main" id="{AF5CB503-1266-E0B7-9D09-C74F73EF8691}"/>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73" name="Straight Connector 572">
              <a:extLst>
                <a:ext uri="{FF2B5EF4-FFF2-40B4-BE49-F238E27FC236}">
                  <a16:creationId xmlns:a16="http://schemas.microsoft.com/office/drawing/2014/main" id="{49575437-7726-6195-1D2B-979854D0DD40}"/>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grpSp>
      <p:grpSp>
        <p:nvGrpSpPr>
          <p:cNvPr id="576" name="Group 575">
            <a:extLst>
              <a:ext uri="{FF2B5EF4-FFF2-40B4-BE49-F238E27FC236}">
                <a16:creationId xmlns:a16="http://schemas.microsoft.com/office/drawing/2014/main" id="{960DEDFB-0013-1755-CFA8-4863D1D37D48}"/>
              </a:ext>
            </a:extLst>
          </p:cNvPr>
          <p:cNvGrpSpPr/>
          <p:nvPr/>
        </p:nvGrpSpPr>
        <p:grpSpPr>
          <a:xfrm>
            <a:off x="7343414" y="2615533"/>
            <a:ext cx="740783" cy="645657"/>
            <a:chOff x="4274869" y="1829487"/>
            <a:chExt cx="1934545" cy="1689890"/>
          </a:xfrm>
        </p:grpSpPr>
        <p:grpSp>
          <p:nvGrpSpPr>
            <p:cNvPr id="577" name="Group 576">
              <a:extLst>
                <a:ext uri="{FF2B5EF4-FFF2-40B4-BE49-F238E27FC236}">
                  <a16:creationId xmlns:a16="http://schemas.microsoft.com/office/drawing/2014/main" id="{D9904293-4715-480A-3F03-A89DF82B9D18}"/>
                </a:ext>
              </a:extLst>
            </p:cNvPr>
            <p:cNvGrpSpPr/>
            <p:nvPr/>
          </p:nvGrpSpPr>
          <p:grpSpPr>
            <a:xfrm>
              <a:off x="4339280" y="1829487"/>
              <a:ext cx="1870134" cy="1689890"/>
              <a:chOff x="2946400" y="2103916"/>
              <a:chExt cx="2093433" cy="2093433"/>
            </a:xfrm>
          </p:grpSpPr>
          <p:pic>
            <p:nvPicPr>
              <p:cNvPr id="587" name="Picture 586">
                <a:extLst>
                  <a:ext uri="{FF2B5EF4-FFF2-40B4-BE49-F238E27FC236}">
                    <a16:creationId xmlns:a16="http://schemas.microsoft.com/office/drawing/2014/main" id="{84A69FC0-AC41-0B82-7129-CCBE1FFB7107}"/>
                  </a:ext>
                </a:extLst>
              </p:cNvPr>
              <p:cNvPicPr>
                <a:picLocks noChangeAspect="1"/>
              </p:cNvPicPr>
              <p:nvPr/>
            </p:nvPicPr>
            <p:blipFill>
              <a:blip r:embed="rId3"/>
              <a:stretch>
                <a:fillRect/>
              </a:stretch>
            </p:blipFill>
            <p:spPr>
              <a:xfrm>
                <a:off x="2946400" y="2103916"/>
                <a:ext cx="2093433" cy="2093433"/>
              </a:xfrm>
              <a:prstGeom prst="rect">
                <a:avLst/>
              </a:prstGeom>
            </p:spPr>
          </p:pic>
          <p:sp>
            <p:nvSpPr>
              <p:cNvPr id="588" name="Rectangle 587">
                <a:extLst>
                  <a:ext uri="{FF2B5EF4-FFF2-40B4-BE49-F238E27FC236}">
                    <a16:creationId xmlns:a16="http://schemas.microsoft.com/office/drawing/2014/main" id="{1A37AA19-4667-A2A0-8CE9-978217967A97}"/>
                  </a:ext>
                </a:extLst>
              </p:cNvPr>
              <p:cNvSpPr/>
              <p:nvPr/>
            </p:nvSpPr>
            <p:spPr>
              <a:xfrm>
                <a:off x="3476847" y="2679405"/>
                <a:ext cx="1169581" cy="340242"/>
              </a:xfrm>
              <a:prstGeom prst="rect">
                <a:avLst/>
              </a:prstGeom>
              <a:solidFill>
                <a:srgbClr val="FFFB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
              </a:p>
            </p:txBody>
          </p:sp>
        </p:grpSp>
        <p:sp>
          <p:nvSpPr>
            <p:cNvPr id="578" name="Round Same-side Corner of Rectangle 577">
              <a:extLst>
                <a:ext uri="{FF2B5EF4-FFF2-40B4-BE49-F238E27FC236}">
                  <a16:creationId xmlns:a16="http://schemas.microsoft.com/office/drawing/2014/main" id="{69152C99-07CD-7505-5806-BCA0B482C502}"/>
                </a:ext>
              </a:extLst>
            </p:cNvPr>
            <p:cNvSpPr/>
            <p:nvPr/>
          </p:nvSpPr>
          <p:spPr>
            <a:xfrm rot="10800000">
              <a:off x="4813138" y="2466459"/>
              <a:ext cx="1044827" cy="829865"/>
            </a:xfrm>
            <a:prstGeom prst="round2Same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579" name="TextBox 578">
              <a:extLst>
                <a:ext uri="{FF2B5EF4-FFF2-40B4-BE49-F238E27FC236}">
                  <a16:creationId xmlns:a16="http://schemas.microsoft.com/office/drawing/2014/main" id="{42D68213-5BB9-AB83-4C86-107C4CE3FD04}"/>
                </a:ext>
              </a:extLst>
            </p:cNvPr>
            <p:cNvSpPr txBox="1"/>
            <p:nvPr/>
          </p:nvSpPr>
          <p:spPr>
            <a:xfrm>
              <a:off x="4278520" y="2891749"/>
              <a:ext cx="232720" cy="527452"/>
            </a:xfrm>
            <a:prstGeom prst="rect">
              <a:avLst/>
            </a:prstGeom>
            <a:noFill/>
          </p:spPr>
          <p:txBody>
            <a:bodyPr wrap="square" rtlCol="0">
              <a:spAutoFit/>
            </a:bodyPr>
            <a:lstStyle/>
            <a:p>
              <a:r>
                <a:rPr lang="en-US" sz="800"/>
                <a:t>1</a:t>
              </a:r>
            </a:p>
          </p:txBody>
        </p:sp>
        <p:sp>
          <p:nvSpPr>
            <p:cNvPr id="580" name="TextBox 579">
              <a:extLst>
                <a:ext uri="{FF2B5EF4-FFF2-40B4-BE49-F238E27FC236}">
                  <a16:creationId xmlns:a16="http://schemas.microsoft.com/office/drawing/2014/main" id="{4313C07D-A70F-3C6D-017E-7E530CF269BA}"/>
                </a:ext>
              </a:extLst>
            </p:cNvPr>
            <p:cNvSpPr txBox="1"/>
            <p:nvPr/>
          </p:nvSpPr>
          <p:spPr>
            <a:xfrm>
              <a:off x="4286101" y="2655853"/>
              <a:ext cx="232720" cy="527453"/>
            </a:xfrm>
            <a:prstGeom prst="rect">
              <a:avLst/>
            </a:prstGeom>
            <a:noFill/>
          </p:spPr>
          <p:txBody>
            <a:bodyPr wrap="square" rtlCol="0">
              <a:spAutoFit/>
            </a:bodyPr>
            <a:lstStyle/>
            <a:p>
              <a:r>
                <a:rPr lang="en-US" sz="800"/>
                <a:t>2</a:t>
              </a:r>
            </a:p>
          </p:txBody>
        </p:sp>
        <p:sp>
          <p:nvSpPr>
            <p:cNvPr id="581" name="TextBox 580">
              <a:extLst>
                <a:ext uri="{FF2B5EF4-FFF2-40B4-BE49-F238E27FC236}">
                  <a16:creationId xmlns:a16="http://schemas.microsoft.com/office/drawing/2014/main" id="{D258857C-3A5E-BA4E-6D03-D871F4914B11}"/>
                </a:ext>
              </a:extLst>
            </p:cNvPr>
            <p:cNvSpPr txBox="1"/>
            <p:nvPr/>
          </p:nvSpPr>
          <p:spPr>
            <a:xfrm>
              <a:off x="4279685" y="2396639"/>
              <a:ext cx="232720" cy="527453"/>
            </a:xfrm>
            <a:prstGeom prst="rect">
              <a:avLst/>
            </a:prstGeom>
            <a:noFill/>
          </p:spPr>
          <p:txBody>
            <a:bodyPr wrap="square" rtlCol="0">
              <a:spAutoFit/>
            </a:bodyPr>
            <a:lstStyle/>
            <a:p>
              <a:r>
                <a:rPr lang="en-US" sz="800"/>
                <a:t>3</a:t>
              </a:r>
            </a:p>
          </p:txBody>
        </p:sp>
        <p:sp>
          <p:nvSpPr>
            <p:cNvPr id="582" name="TextBox 581">
              <a:extLst>
                <a:ext uri="{FF2B5EF4-FFF2-40B4-BE49-F238E27FC236}">
                  <a16:creationId xmlns:a16="http://schemas.microsoft.com/office/drawing/2014/main" id="{5AA927B0-EB28-25B4-AEA6-033C3BCA4095}"/>
                </a:ext>
              </a:extLst>
            </p:cNvPr>
            <p:cNvSpPr txBox="1"/>
            <p:nvPr/>
          </p:nvSpPr>
          <p:spPr>
            <a:xfrm>
              <a:off x="4274869" y="2109595"/>
              <a:ext cx="232720" cy="527453"/>
            </a:xfrm>
            <a:prstGeom prst="rect">
              <a:avLst/>
            </a:prstGeom>
            <a:noFill/>
          </p:spPr>
          <p:txBody>
            <a:bodyPr wrap="square" rtlCol="0">
              <a:spAutoFit/>
            </a:bodyPr>
            <a:lstStyle/>
            <a:p>
              <a:r>
                <a:rPr lang="en-US" sz="800"/>
                <a:t>4</a:t>
              </a:r>
            </a:p>
          </p:txBody>
        </p:sp>
        <p:cxnSp>
          <p:nvCxnSpPr>
            <p:cNvPr id="583" name="Straight Connector 582">
              <a:extLst>
                <a:ext uri="{FF2B5EF4-FFF2-40B4-BE49-F238E27FC236}">
                  <a16:creationId xmlns:a16="http://schemas.microsoft.com/office/drawing/2014/main" id="{165C4C4D-2F6A-C652-CB21-EBD8238A1AF3}"/>
                </a:ext>
              </a:extLst>
            </p:cNvPr>
            <p:cNvCxnSpPr/>
            <p:nvPr/>
          </p:nvCxnSpPr>
          <p:spPr>
            <a:xfrm flipH="1">
              <a:off x="4625165" y="3125977"/>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84" name="Straight Connector 583">
              <a:extLst>
                <a:ext uri="{FF2B5EF4-FFF2-40B4-BE49-F238E27FC236}">
                  <a16:creationId xmlns:a16="http://schemas.microsoft.com/office/drawing/2014/main" id="{6B37C671-A18A-2D63-0677-D17061F8DBDF}"/>
                </a:ext>
              </a:extLst>
            </p:cNvPr>
            <p:cNvCxnSpPr/>
            <p:nvPr/>
          </p:nvCxnSpPr>
          <p:spPr>
            <a:xfrm flipH="1">
              <a:off x="4625165" y="243136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85" name="Straight Connector 584">
              <a:extLst>
                <a:ext uri="{FF2B5EF4-FFF2-40B4-BE49-F238E27FC236}">
                  <a16:creationId xmlns:a16="http://schemas.microsoft.com/office/drawing/2014/main" id="{5A026652-81FC-0F86-7021-B2FC79F7BB00}"/>
                </a:ext>
              </a:extLst>
            </p:cNvPr>
            <p:cNvCxnSpPr/>
            <p:nvPr/>
          </p:nvCxnSpPr>
          <p:spPr>
            <a:xfrm flipH="1">
              <a:off x="4625165" y="2906238"/>
              <a:ext cx="241146" cy="0"/>
            </a:xfrm>
            <a:prstGeom prst="line">
              <a:avLst/>
            </a:prstGeom>
          </p:spPr>
          <p:style>
            <a:lnRef idx="2">
              <a:schemeClr val="dk1"/>
            </a:lnRef>
            <a:fillRef idx="0">
              <a:schemeClr val="dk1"/>
            </a:fillRef>
            <a:effectRef idx="1">
              <a:schemeClr val="dk1"/>
            </a:effectRef>
            <a:fontRef idx="minor">
              <a:schemeClr val="tx1"/>
            </a:fontRef>
          </p:style>
        </p:cxnSp>
        <p:cxnSp>
          <p:nvCxnSpPr>
            <p:cNvPr id="586" name="Straight Connector 585">
              <a:extLst>
                <a:ext uri="{FF2B5EF4-FFF2-40B4-BE49-F238E27FC236}">
                  <a16:creationId xmlns:a16="http://schemas.microsoft.com/office/drawing/2014/main" id="{852817B2-35FD-7FC0-171E-90DFEA3F7BC5}"/>
                </a:ext>
              </a:extLst>
            </p:cNvPr>
            <p:cNvCxnSpPr/>
            <p:nvPr/>
          </p:nvCxnSpPr>
          <p:spPr>
            <a:xfrm flipH="1">
              <a:off x="4625165" y="2664393"/>
              <a:ext cx="241146" cy="0"/>
            </a:xfrm>
            <a:prstGeom prst="line">
              <a:avLst/>
            </a:prstGeom>
          </p:spPr>
          <p:style>
            <a:lnRef idx="2">
              <a:schemeClr val="dk1"/>
            </a:lnRef>
            <a:fillRef idx="0">
              <a:schemeClr val="dk1"/>
            </a:fillRef>
            <a:effectRef idx="1">
              <a:schemeClr val="dk1"/>
            </a:effectRef>
            <a:fontRef idx="minor">
              <a:schemeClr val="tx1"/>
            </a:fontRef>
          </p:style>
        </p:cxnSp>
      </p:grpSp>
      <p:sp>
        <p:nvSpPr>
          <p:cNvPr id="589" name="TextBox 588">
            <a:extLst>
              <a:ext uri="{FF2B5EF4-FFF2-40B4-BE49-F238E27FC236}">
                <a16:creationId xmlns:a16="http://schemas.microsoft.com/office/drawing/2014/main" id="{C4F3485F-40B5-25A2-08A4-D3822D4A19DD}"/>
              </a:ext>
            </a:extLst>
          </p:cNvPr>
          <p:cNvSpPr txBox="1"/>
          <p:nvPr/>
        </p:nvSpPr>
        <p:spPr>
          <a:xfrm>
            <a:off x="3966029" y="1049223"/>
            <a:ext cx="1538396" cy="369332"/>
          </a:xfrm>
          <a:prstGeom prst="rect">
            <a:avLst/>
          </a:prstGeom>
          <a:noFill/>
        </p:spPr>
        <p:txBody>
          <a:bodyPr wrap="square" rtlCol="0">
            <a:spAutoFit/>
          </a:bodyPr>
          <a:lstStyle/>
          <a:p>
            <a:pPr algn="ctr"/>
            <a:r>
              <a:rPr lang="en-US" sz="900"/>
              <a:t>Cream-filled biscuit has the highest amount of fats</a:t>
            </a:r>
          </a:p>
        </p:txBody>
      </p:sp>
      <p:sp>
        <p:nvSpPr>
          <p:cNvPr id="591" name="TextBox 590">
            <a:extLst>
              <a:ext uri="{FF2B5EF4-FFF2-40B4-BE49-F238E27FC236}">
                <a16:creationId xmlns:a16="http://schemas.microsoft.com/office/drawing/2014/main" id="{00FCFBE1-21B4-FFC2-5717-9B880A8822FF}"/>
              </a:ext>
            </a:extLst>
          </p:cNvPr>
          <p:cNvSpPr txBox="1"/>
          <p:nvPr/>
        </p:nvSpPr>
        <p:spPr>
          <a:xfrm>
            <a:off x="5453753" y="1050518"/>
            <a:ext cx="1538396" cy="369332"/>
          </a:xfrm>
          <a:prstGeom prst="rect">
            <a:avLst/>
          </a:prstGeom>
          <a:noFill/>
        </p:spPr>
        <p:txBody>
          <a:bodyPr wrap="square" rtlCol="0">
            <a:spAutoFit/>
          </a:bodyPr>
          <a:lstStyle/>
          <a:p>
            <a:pPr algn="ctr"/>
            <a:r>
              <a:rPr lang="en-US" sz="900"/>
              <a:t>Chocolate cookies has the highest amount of sugar</a:t>
            </a:r>
          </a:p>
        </p:txBody>
      </p:sp>
      <p:sp>
        <p:nvSpPr>
          <p:cNvPr id="592" name="TextBox 591">
            <a:extLst>
              <a:ext uri="{FF2B5EF4-FFF2-40B4-BE49-F238E27FC236}">
                <a16:creationId xmlns:a16="http://schemas.microsoft.com/office/drawing/2014/main" id="{D5A2C7DB-E84B-8800-68B2-462C46757749}"/>
              </a:ext>
            </a:extLst>
          </p:cNvPr>
          <p:cNvSpPr txBox="1"/>
          <p:nvPr/>
        </p:nvSpPr>
        <p:spPr>
          <a:xfrm>
            <a:off x="6976832" y="1052196"/>
            <a:ext cx="1538396" cy="369332"/>
          </a:xfrm>
          <a:prstGeom prst="rect">
            <a:avLst/>
          </a:prstGeom>
          <a:noFill/>
        </p:spPr>
        <p:txBody>
          <a:bodyPr wrap="square" rtlCol="0">
            <a:spAutoFit/>
          </a:bodyPr>
          <a:lstStyle/>
          <a:p>
            <a:pPr algn="ctr"/>
            <a:r>
              <a:rPr lang="en-US" sz="900"/>
              <a:t>Cracker has the highest amount of sodium</a:t>
            </a:r>
          </a:p>
        </p:txBody>
      </p:sp>
      <p:sp>
        <p:nvSpPr>
          <p:cNvPr id="8" name="Rectangle 7">
            <a:extLst>
              <a:ext uri="{FF2B5EF4-FFF2-40B4-BE49-F238E27FC236}">
                <a16:creationId xmlns:a16="http://schemas.microsoft.com/office/drawing/2014/main" id="{D9131752-9ECE-375D-CF7C-23C3F452D741}"/>
              </a:ext>
            </a:extLst>
          </p:cNvPr>
          <p:cNvSpPr/>
          <p:nvPr/>
        </p:nvSpPr>
        <p:spPr>
          <a:xfrm>
            <a:off x="5617396" y="2541148"/>
            <a:ext cx="2749506" cy="73805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99A251-C05E-77EA-9E71-537216DBDEDB}"/>
              </a:ext>
            </a:extLst>
          </p:cNvPr>
          <p:cNvSpPr txBox="1"/>
          <p:nvPr/>
        </p:nvSpPr>
        <p:spPr>
          <a:xfrm>
            <a:off x="349873" y="1851858"/>
            <a:ext cx="1627001" cy="57708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50"/>
              <a:t>Lowest amount of total fats, but highest amount of sugar</a:t>
            </a:r>
          </a:p>
        </p:txBody>
      </p:sp>
      <p:sp>
        <p:nvSpPr>
          <p:cNvPr id="11" name="TextBox 10">
            <a:extLst>
              <a:ext uri="{FF2B5EF4-FFF2-40B4-BE49-F238E27FC236}">
                <a16:creationId xmlns:a16="http://schemas.microsoft.com/office/drawing/2014/main" id="{6E3A7D56-1BEE-6324-F474-6733E3ABAF68}"/>
              </a:ext>
            </a:extLst>
          </p:cNvPr>
          <p:cNvSpPr txBox="1"/>
          <p:nvPr/>
        </p:nvSpPr>
        <p:spPr>
          <a:xfrm>
            <a:off x="334327" y="2633915"/>
            <a:ext cx="1627001" cy="577081"/>
          </a:xfrm>
          <a:prstGeom prst="rect">
            <a:avLst/>
          </a:prstGeom>
          <a:noFill/>
          <a:ln w="19050">
            <a:solidFill>
              <a:srgbClr val="0070C0"/>
            </a:solidFill>
          </a:ln>
        </p:spPr>
        <p:txBody>
          <a:bodyPr wrap="square" rtlCol="0">
            <a:spAutoFit/>
          </a:bodyPr>
          <a:lstStyle/>
          <a:p>
            <a:r>
              <a:rPr lang="en-US" sz="1050"/>
              <a:t>Lowest amount of sugar, but highest amount of sodium</a:t>
            </a:r>
          </a:p>
        </p:txBody>
      </p:sp>
      <p:sp>
        <p:nvSpPr>
          <p:cNvPr id="9" name="TextBox 8">
            <a:extLst>
              <a:ext uri="{FF2B5EF4-FFF2-40B4-BE49-F238E27FC236}">
                <a16:creationId xmlns:a16="http://schemas.microsoft.com/office/drawing/2014/main" id="{BCD8BDC0-7223-FDF7-E234-EFEDF213CFC4}"/>
              </a:ext>
            </a:extLst>
          </p:cNvPr>
          <p:cNvSpPr txBox="1"/>
          <p:nvPr/>
        </p:nvSpPr>
        <p:spPr>
          <a:xfrm>
            <a:off x="-52231" y="4915033"/>
            <a:ext cx="9042321" cy="215444"/>
          </a:xfrm>
          <a:prstGeom prst="rect">
            <a:avLst/>
          </a:prstGeom>
          <a:noFill/>
        </p:spPr>
        <p:txBody>
          <a:bodyPr wrap="square" rtlCol="0">
            <a:spAutoFit/>
          </a:bodyPr>
          <a:lstStyle/>
          <a:p>
            <a:r>
              <a:rPr lang="en-US" sz="800"/>
              <a:t>1 refers to lowest amount of the component, and 4 refers to the highest amount of the component, in the biscuit type, where amount is based on the median value of each biscuit type</a:t>
            </a:r>
          </a:p>
        </p:txBody>
      </p:sp>
    </p:spTree>
    <p:extLst>
      <p:ext uri="{BB962C8B-B14F-4D97-AF65-F5344CB8AC3E}">
        <p14:creationId xmlns:p14="http://schemas.microsoft.com/office/powerpoint/2010/main" val="2780801438"/>
      </p:ext>
    </p:extLst>
  </p:cSld>
  <p:clrMapOvr>
    <a:masterClrMapping/>
  </p:clrMapOvr>
</p:sld>
</file>

<file path=ppt/theme/theme1.xml><?xml version="1.0" encoding="utf-8"?>
<a:theme xmlns:a="http://schemas.openxmlformats.org/drawingml/2006/main" name="Cookie Shop Business Plan by Slidesgo">
  <a:themeElements>
    <a:clrScheme name="Simple Light">
      <a:dk1>
        <a:srgbClr val="241D1D"/>
      </a:dk1>
      <a:lt1>
        <a:srgbClr val="FFFFFF"/>
      </a:lt1>
      <a:dk2>
        <a:srgbClr val="FFFBF8"/>
      </a:dk2>
      <a:lt2>
        <a:srgbClr val="5C3D2E"/>
      </a:lt2>
      <a:accent1>
        <a:srgbClr val="B85C38"/>
      </a:accent1>
      <a:accent2>
        <a:srgbClr val="E0C097"/>
      </a:accent2>
      <a:accent3>
        <a:srgbClr val="FFFFFF"/>
      </a:accent3>
      <a:accent4>
        <a:srgbClr val="FFFFFF"/>
      </a:accent4>
      <a:accent5>
        <a:srgbClr val="FFFFFF"/>
      </a:accent5>
      <a:accent6>
        <a:srgbClr val="FFFFFF"/>
      </a:accent6>
      <a:hlink>
        <a:srgbClr val="24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1611</Words>
  <Application>Microsoft Macintosh PowerPoint</Application>
  <PresentationFormat>On-screen Show (16:9)</PresentationFormat>
  <Paragraphs>313</Paragraphs>
  <Slides>18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Be Vietnam</vt:lpstr>
      <vt:lpstr>Slack-Lato</vt:lpstr>
      <vt:lpstr>Arial</vt:lpstr>
      <vt:lpstr>Playfair Display Black</vt:lpstr>
      <vt:lpstr>Montserrat</vt:lpstr>
      <vt:lpstr>Calibri</vt:lpstr>
      <vt:lpstr>Cookie Shop Business Plan by Slidesgo</vt:lpstr>
      <vt:lpstr>PowerPoint Presentation</vt:lpstr>
      <vt:lpstr>Snack-O-Meter:  a tool to inform consumers on consumption of biscuits</vt:lpstr>
      <vt:lpstr>The National Population Health Survey highlighted need to focus on healthy diets and lifestyles</vt:lpstr>
      <vt:lpstr>PowerPoint Presentation</vt:lpstr>
      <vt:lpstr>PowerPoint Presentation</vt:lpstr>
      <vt:lpstr>Objective</vt:lpstr>
      <vt:lpstr>Workflow</vt:lpstr>
      <vt:lpstr>Variations in nutrients within each type and among the types call for need to consider a combination of the nutrient amount</vt:lpstr>
      <vt:lpstr>Variations in nutrients within each type and among the types call for need to consider a combination of the nutrient amount</vt:lpstr>
      <vt:lpstr>Labelling biscuits based on recommended values of 3 nutrients of concern</vt:lpstr>
      <vt:lpstr>A classification machine learning model is trained, and used to classify if a biscuit product is healthy or unhealthy</vt:lpstr>
      <vt:lpstr>PowerPoint Presentation</vt:lpstr>
      <vt:lpstr>Decision Tree is the best performing model  which takes the shortest time to run</vt:lpstr>
      <vt:lpstr>DEMO</vt:lpstr>
      <vt:lpstr>Recommendations</vt:lpstr>
      <vt:lpstr>Cost (estimated per year)</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Cookie Shop Business Plan</dc:title>
  <cp:lastModifiedBy>Li Cheng Lin</cp:lastModifiedBy>
  <cp:revision>1</cp:revision>
  <dcterms:modified xsi:type="dcterms:W3CDTF">2023-10-13T01:24:25Z</dcterms:modified>
</cp:coreProperties>
</file>